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797" r:id="rId2"/>
    <p:sldId id="719" r:id="rId3"/>
    <p:sldId id="783" r:id="rId4"/>
    <p:sldId id="802" r:id="rId5"/>
    <p:sldId id="809" r:id="rId6"/>
    <p:sldId id="803" r:id="rId7"/>
    <p:sldId id="804" r:id="rId8"/>
    <p:sldId id="805" r:id="rId9"/>
    <p:sldId id="806" r:id="rId10"/>
    <p:sldId id="807" r:id="rId11"/>
    <p:sldId id="808" r:id="rId12"/>
    <p:sldId id="798" r:id="rId13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817408-1233-4492-9C32-50B0119E9274}">
          <p14:sldIdLst>
            <p14:sldId id="797"/>
            <p14:sldId id="719"/>
            <p14:sldId id="783"/>
            <p14:sldId id="802"/>
            <p14:sldId id="809"/>
            <p14:sldId id="803"/>
            <p14:sldId id="804"/>
            <p14:sldId id="805"/>
            <p14:sldId id="806"/>
            <p14:sldId id="807"/>
            <p14:sldId id="808"/>
            <p14:sldId id="798"/>
          </p14:sldIdLst>
        </p14:section>
        <p14:section name="Раздел без заголовка" id="{7F8D7348-F0E8-4978-ABE1-6C108D3F710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53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379799"/>
    <a:srgbClr val="1EABB2"/>
    <a:srgbClr val="4401C9"/>
    <a:srgbClr val="AD381D"/>
    <a:srgbClr val="A2D0BE"/>
    <a:srgbClr val="CDE5E2"/>
    <a:srgbClr val="0BC1C5"/>
    <a:srgbClr val="3A9684"/>
    <a:srgbClr val="3F8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057" autoAdjust="0"/>
  </p:normalViewPr>
  <p:slideViewPr>
    <p:cSldViewPr snapToGrid="0">
      <p:cViewPr>
        <p:scale>
          <a:sx n="75" d="100"/>
          <a:sy n="75" d="100"/>
        </p:scale>
        <p:origin x="-1386" y="-372"/>
      </p:cViewPr>
      <p:guideLst>
        <p:guide orient="horz" pos="1653"/>
        <p:guide pos="2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95" tIns="45747" rIns="91495" bIns="4574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5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4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15.06.2021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19049">
              <a:spcBef>
                <a:spcPts val="184"/>
              </a:spcBef>
            </a:pPr>
            <a:fld id="{81D60167-4931-47E6-BA6A-407CBD079E47}" type="slidenum">
              <a:rPr lang="ru-RU" smtClean="0"/>
              <a:pPr marL="19049">
                <a:spcBef>
                  <a:spcPts val="184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32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5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81F8-9AC8-44B6-B20D-35710A06296C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4" descr="C:\Users\user031-4\Desktop\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68" y="267770"/>
            <a:ext cx="8203374" cy="487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Группа 1038"/>
          <p:cNvGrpSpPr/>
          <p:nvPr/>
        </p:nvGrpSpPr>
        <p:grpSpPr>
          <a:xfrm>
            <a:off x="290682" y="169181"/>
            <a:ext cx="643316" cy="798568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059587" y="421192"/>
            <a:ext cx="2416929" cy="568770"/>
            <a:chOff x="859658" y="271249"/>
            <a:chExt cx="6129570" cy="758360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437724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750"/>
                </a:lnSpc>
              </a:pPr>
              <a:r>
                <a:rPr lang="ru-RU" sz="800" b="1" spc="75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750"/>
                </a:lnSpc>
              </a:pPr>
              <a:r>
                <a:rPr lang="ru-RU" sz="800" b="1" spc="75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6108617" cy="533477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75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101951" y="525606"/>
            <a:ext cx="8896619" cy="3395799"/>
          </a:xfrm>
          <a:prstGeom prst="rect">
            <a:avLst/>
          </a:prstGeom>
          <a:noFill/>
        </p:spPr>
        <p:txBody>
          <a:bodyPr wrap="square" lIns="0" tIns="34289" rIns="0" bIns="3428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Заместителя начальника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экологического надзора по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Волгоградской области</a:t>
            </a: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Симоновой Ксении Александровны</a:t>
            </a:r>
          </a:p>
          <a:p>
            <a:pPr algn="ctr">
              <a:lnSpc>
                <a:spcPct val="100000"/>
              </a:lnSpc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планов предупреждения и ликвидации разливов нефти и нефтепродуктов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lnSpc>
                <a:spcPct val="100000"/>
              </a:lnSpc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Объекты, деятельность которых связана с пользованием участками недр, которые подлежат учету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федеральном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государственном реестре объектов НВОС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lnSpc>
                <a:spcPct val="100000"/>
              </a:lnSpc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отчетности по форме федерального статистического наблюдения № 2-ТП (Рекультивация) респондентами, разрабатывающими месторождения полезных ископаемых»</a:t>
            </a:r>
          </a:p>
        </p:txBody>
      </p:sp>
      <p:grpSp>
        <p:nvGrpSpPr>
          <p:cNvPr id="1069" name="Группа 1068"/>
          <p:cNvGrpSpPr/>
          <p:nvPr/>
        </p:nvGrpSpPr>
        <p:grpSpPr>
          <a:xfrm flipV="1">
            <a:off x="101951" y="4479306"/>
            <a:ext cx="8960978" cy="583571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9" name="Группа 1108"/>
          <p:cNvGrpSpPr/>
          <p:nvPr/>
        </p:nvGrpSpPr>
        <p:grpSpPr>
          <a:xfrm flipV="1">
            <a:off x="101951" y="4627521"/>
            <a:ext cx="8960978" cy="583571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2460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488068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83655" y="70585"/>
            <a:ext cx="817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«Предоставление отчетности по форме федерального статистического наблюдения № 2-ТП (Рекультивация) респондентами, разрабатывающими месторождения полезных ископаемых»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005" y="1128315"/>
            <a:ext cx="88574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Приказа Росстата от 29.12.2012 № 676 «Об утверждении статистического инструментария для организации Федеральной службой по надзору в сфере природопользования федерального статистического наблюдения за рекультивацией земель, снятием и использованием плодородного слоя почвы» годовая форма федерального статистического наблюдения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№ 2-ТП (Рекультивация)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предоставляется юридическими лицами, гражданами, осуществляющими предпринимательскую деятельность без образования юридического лица (индивидуальные предприниматели) (далее именуются респонденты),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разрабатывающими месторождения полезных ископаемых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(включая общераспространенные полезные ископаемые), осуществляющими строительные, мелиоративные, лесозаготовительные, изыскательские работы, а также размещение промышленных, строительных и твердых бытовых отходов. Данные респонденты заполняют настоящую форму и представляют ее в территориальный орган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Росприроднадзора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месту своего нахождения.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3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488068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83655" y="70585"/>
            <a:ext cx="817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«Предоставление отчетности по форме федерального статистического наблюдения № 2-ТП (Рекультивация) респондентами, разрабатывающими месторождения полезных ископаемых»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0338" y="1244599"/>
            <a:ext cx="82931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Межрегиональное управление доводит до сведения, что в соответствии со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8.5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КоАП РФ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сокрытие, умышленное искажение или несвоевременное сообщение полной и достоверной информации о состоянии окружающей среды и природных ресурсов влечет наложение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административного штрафа на должностных лиц - от трех тысяч до шести тысяч рублей; на юридических лиц - от двадцати тысяч до восьмидесяти тысяч рублей.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2020 году  выявлено 15 подобных фактов.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Виновные лица привлечены к административной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4423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4" descr="C:\Users\user031-4\Desktop\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55" y="104980"/>
            <a:ext cx="8203374" cy="487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Группа 1038"/>
          <p:cNvGrpSpPr/>
          <p:nvPr/>
        </p:nvGrpSpPr>
        <p:grpSpPr>
          <a:xfrm>
            <a:off x="310581" y="321810"/>
            <a:ext cx="643316" cy="798568"/>
            <a:chOff x="1546225" y="-3938587"/>
            <a:chExt cx="2335213" cy="2898774"/>
          </a:xfrm>
        </p:grpSpPr>
        <p:grpSp>
          <p:nvGrpSpPr>
            <p:cNvPr id="1038" name="Группа 103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25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7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0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1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2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3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4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5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6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7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8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9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0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1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2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3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4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5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6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7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7" name="Группа 1036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032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35" name="Группа 334"/>
          <p:cNvGrpSpPr/>
          <p:nvPr/>
        </p:nvGrpSpPr>
        <p:grpSpPr>
          <a:xfrm>
            <a:off x="1059587" y="421192"/>
            <a:ext cx="2416929" cy="568770"/>
            <a:chOff x="859658" y="271249"/>
            <a:chExt cx="6129570" cy="758360"/>
          </a:xfrm>
        </p:grpSpPr>
        <p:sp>
          <p:nvSpPr>
            <p:cNvPr id="336" name="TextBox 335"/>
            <p:cNvSpPr txBox="1"/>
            <p:nvPr/>
          </p:nvSpPr>
          <p:spPr>
            <a:xfrm>
              <a:off x="859658" y="591885"/>
              <a:ext cx="5107510" cy="437724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750"/>
                </a:lnSpc>
              </a:pPr>
              <a:r>
                <a:rPr lang="ru-RU" sz="800" b="1" spc="75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750"/>
                </a:lnSpc>
              </a:pPr>
              <a:r>
                <a:rPr lang="ru-RU" sz="800" b="1" spc="75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880611" y="271249"/>
              <a:ext cx="6108617" cy="533477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b="1" spc="75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sp>
        <p:nvSpPr>
          <p:cNvPr id="450" name="TextBox 449"/>
          <p:cNvSpPr txBox="1"/>
          <p:nvPr/>
        </p:nvSpPr>
        <p:spPr>
          <a:xfrm>
            <a:off x="2431020" y="1699317"/>
            <a:ext cx="5487449" cy="351376"/>
          </a:xfrm>
          <a:prstGeom prst="rect">
            <a:avLst/>
          </a:prstGeom>
          <a:noFill/>
        </p:spPr>
        <p:txBody>
          <a:bodyPr wrap="square" lIns="0" tIns="34289" rIns="0" bIns="3428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 algn="ctr">
              <a:lnSpc>
                <a:spcPts val="2175"/>
              </a:lnSpc>
            </a:pPr>
            <a:r>
              <a:rPr lang="ru-RU" sz="2100" spc="150" dirty="0" smtClean="0"/>
              <a:t>БЛАГОДАРЮ ЗА ВНИМАНИЕ</a:t>
            </a:r>
            <a:endParaRPr lang="ru-RU" sz="2100" spc="150" dirty="0"/>
          </a:p>
        </p:txBody>
      </p:sp>
      <p:grpSp>
        <p:nvGrpSpPr>
          <p:cNvPr id="1069" name="Группа 1068"/>
          <p:cNvGrpSpPr/>
          <p:nvPr/>
        </p:nvGrpSpPr>
        <p:grpSpPr>
          <a:xfrm flipV="1">
            <a:off x="-1455964" y="4462556"/>
            <a:ext cx="11849774" cy="583571"/>
            <a:chOff x="-1941286" y="1184963"/>
            <a:chExt cx="15799699" cy="778094"/>
          </a:xfrm>
        </p:grpSpPr>
        <p:sp>
          <p:nvSpPr>
            <p:cNvPr id="1070" name="Полилиния 106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214945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71" name="Группа 107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073" name="Полилиния 107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Полилиния 107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107950" cap="rnd">
                <a:solidFill>
                  <a:srgbClr val="358364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72" name="Полилиния 107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107950" cap="rnd">
              <a:solidFill>
                <a:srgbClr val="35A98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9" name="Группа 1108"/>
          <p:cNvGrpSpPr/>
          <p:nvPr/>
        </p:nvGrpSpPr>
        <p:grpSpPr>
          <a:xfrm flipV="1">
            <a:off x="-1455964" y="4603353"/>
            <a:ext cx="11849774" cy="428903"/>
            <a:chOff x="-1941286" y="1184963"/>
            <a:chExt cx="15799699" cy="778094"/>
          </a:xfrm>
        </p:grpSpPr>
        <p:sp>
          <p:nvSpPr>
            <p:cNvPr id="1110" name="Полилиния 1109"/>
            <p:cNvSpPr/>
            <p:nvPr/>
          </p:nvSpPr>
          <p:spPr>
            <a:xfrm rot="19743785" flipV="1">
              <a:off x="89266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10497E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11" name="Группа 1110"/>
            <p:cNvGrpSpPr/>
            <p:nvPr/>
          </p:nvGrpSpPr>
          <p:grpSpPr>
            <a:xfrm>
              <a:off x="-1941286" y="1963057"/>
              <a:ext cx="15799699" cy="0"/>
              <a:chOff x="-1941286" y="1963057"/>
              <a:chExt cx="15799699" cy="0"/>
            </a:xfrm>
          </p:grpSpPr>
          <p:sp>
            <p:nvSpPr>
              <p:cNvPr id="1113" name="Полилиния 1112"/>
              <p:cNvSpPr/>
              <p:nvPr/>
            </p:nvSpPr>
            <p:spPr>
              <a:xfrm flipH="1">
                <a:off x="10215328" y="1963057"/>
                <a:ext cx="3643085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Полилиния 1113"/>
              <p:cNvSpPr/>
              <p:nvPr/>
            </p:nvSpPr>
            <p:spPr>
              <a:xfrm flipH="1">
                <a:off x="-1941286" y="1963057"/>
                <a:ext cx="11088000" cy="0"/>
              </a:xfrm>
              <a:custGeom>
                <a:avLst/>
                <a:gdLst>
                  <a:gd name="connsiteX0" fmla="*/ 0 w 3643085"/>
                  <a:gd name="connsiteY0" fmla="*/ 0 h 0"/>
                  <a:gd name="connsiteX1" fmla="*/ 3643085 w 364308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43085">
                    <a:moveTo>
                      <a:pt x="0" y="0"/>
                    </a:moveTo>
                    <a:lnTo>
                      <a:pt x="3643085" y="0"/>
                    </a:lnTo>
                  </a:path>
                </a:pathLst>
              </a:custGeom>
              <a:noFill/>
              <a:ln w="44450" cap="rnd">
                <a:solidFill>
                  <a:srgbClr val="2AAAE2">
                    <a:alpha val="6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12" name="Полилиния 1111"/>
            <p:cNvSpPr/>
            <p:nvPr/>
          </p:nvSpPr>
          <p:spPr>
            <a:xfrm rot="1856215" flipH="1" flipV="1">
              <a:off x="9802931" y="1184963"/>
              <a:ext cx="630633" cy="658446"/>
            </a:xfrm>
            <a:custGeom>
              <a:avLst/>
              <a:gdLst>
                <a:gd name="connsiteX0" fmla="*/ 0 w 3643085"/>
                <a:gd name="connsiteY0" fmla="*/ 0 h 0"/>
                <a:gd name="connsiteX1" fmla="*/ 3643085 w 36430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3085">
                  <a:moveTo>
                    <a:pt x="0" y="0"/>
                  </a:moveTo>
                  <a:lnTo>
                    <a:pt x="3643085" y="0"/>
                  </a:lnTo>
                </a:path>
              </a:pathLst>
            </a:custGeom>
            <a:noFill/>
            <a:ln w="44450" cap="rnd">
              <a:solidFill>
                <a:srgbClr val="0886B2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136442" y="2858913"/>
            <a:ext cx="5858180" cy="1603643"/>
          </a:xfrm>
          <a:prstGeom prst="rect">
            <a:avLst/>
          </a:prstGeom>
          <a:noFill/>
        </p:spPr>
        <p:txBody>
          <a:bodyPr wrap="square" lIns="51434" tIns="25717" rIns="51434" bIns="25717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Заместитель начальника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отдела государственного надзора в области использования и охраны водных объектов, геологического  и земельного надзора по Волгоградской области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Симонова Ксения Александровна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275"/>
              </a:lnSpc>
            </a:pPr>
            <a:endParaRPr lang="ru-RU" sz="1200" b="1" dirty="0">
              <a:solidFill>
                <a:srgbClr val="4D7877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0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Группа 15"/>
          <p:cNvGrpSpPr/>
          <p:nvPr/>
        </p:nvGrpSpPr>
        <p:grpSpPr>
          <a:xfrm>
            <a:off x="768" y="195189"/>
            <a:ext cx="9144000" cy="525947"/>
            <a:chOff x="3716977" y="98980"/>
            <a:chExt cx="5284519" cy="322399"/>
          </a:xfrm>
        </p:grpSpPr>
        <p:grpSp>
          <p:nvGrpSpPr>
            <p:cNvPr id="116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118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394"/>
              </a:p>
            </p:txBody>
          </p:sp>
          <p:sp>
            <p:nvSpPr>
              <p:cNvPr id="121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 sz="2394"/>
            </a:p>
          </p:txBody>
        </p:sp>
      </p:grpSp>
      <p:sp>
        <p:nvSpPr>
          <p:cNvPr id="152" name="Параллелограмм 151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1" name="Группа 150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153" name="Группа 152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158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7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8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9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0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2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3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3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54" name="Группа 153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155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500338" y="1256169"/>
            <a:ext cx="82531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п.2 ст.333.43 «Налогового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кодекса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Федерации»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05.08.2000 № 117-ФЗ к углеводородному сырью относятся следующие виды добытых полезных ископаемых: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нефть обезвоженная, обессоленная и стабилизированная;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газовый конденсат, прошедший технологию промысловой подготовки в соответствии с техническим проектом разработки месторождения до направления его на переработку;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газ горючий природный (растворенный газ или смесь растворенного газа и газа из газовой шапки) из всех видов месторождений углеводородного сырья, добываемый через нефтяные скважины;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4) газ горючий природный, за исключением попутного газа.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325" y="70585"/>
            <a:ext cx="817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«Согласование планов предупреждения и ликвидации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разливов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нефти и нефтепродуктов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787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246526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95325" y="70585"/>
            <a:ext cx="817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«Согласование планов предупреждения и ликвидации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разливов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нефти и нефтепродуктов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3843" y="1360823"/>
            <a:ext cx="84562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основании п.4 Правил критериями определения объектов являются: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максимальный расчетный объем разливов нефти и нефтепродуктов для объектов, расположенных (эксплуатируемых) на поверхностных водных объектах (включая 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водоохранные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зоны), за исключением морей и их отдельных частей, - 0,5 тонны и более;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максимальный расчетный объем разливов нефти и нефтепродуктов для объектов, расположенных на сухопутной части территории Российской Федерации, - 3 тонны и более.</a:t>
            </a:r>
          </a:p>
        </p:txBody>
      </p:sp>
    </p:spTree>
    <p:extLst>
      <p:ext uri="{BB962C8B-B14F-4D97-AF65-F5344CB8AC3E}">
        <p14:creationId xmlns:p14="http://schemas.microsoft.com/office/powerpoint/2010/main" val="414000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246526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95325" y="70585"/>
            <a:ext cx="817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«Согласование планов предупреждения и ликвидации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разливов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нефти и нефтепродуктов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998" y="1023700"/>
            <a:ext cx="89604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Срок согласования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плана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превышать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двадцать рабочих дней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дня получения этого плана федеральным органом исполнительной власти, уполномоченным на осуществление государственного экологического надзора.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поступления в эксплуатирующую организацию замечаний от федерального органа исполнительной власти, уполномоченного на осуществление государственного экологического надзора, такая организация после доработки указанного плана с учетом данных замечаний направляет его на повторное согласование.</a:t>
            </a:r>
          </a:p>
          <a:p>
            <a:pPr algn="just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Срок повторного согласования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плана предупреждения и ликвидации разливов нефти и нефтепродуктов не должен превышать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десять рабочих дней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дня его получения указанным федеральным органом исполнительной власти.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случае, если в течение установленных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сроков согласования план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предупреждения и ликвидации разливов нефти и нефтепродуктов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или замечания к нему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эксплуатирующую организацию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 направлялись, такой план считается согласованным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246526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95325" y="70585"/>
            <a:ext cx="817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«Согласование планов предупреждения и ликвидации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разливов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нефти и нефтепродуктов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724" y="1054090"/>
            <a:ext cx="8701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0533" y="1002090"/>
            <a:ext cx="85344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Обращаем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внимание на то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что план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включать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себя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состав и порядок действий сил и средств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собственных или привлеченных на договорной основе аварийно-спасательных служб и формирований,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аттестованных по виду - противофонтанные работы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Обязательным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приложение копий лицензий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подрядных организаций на осуществление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деятельности по транспортировке отходов. </a:t>
            </a:r>
          </a:p>
        </p:txBody>
      </p:sp>
    </p:spTree>
    <p:extLst>
      <p:ext uri="{BB962C8B-B14F-4D97-AF65-F5344CB8AC3E}">
        <p14:creationId xmlns:p14="http://schemas.microsoft.com/office/powerpoint/2010/main" val="242764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246526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95325" y="70585"/>
            <a:ext cx="8174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«Согласование планов предупреждения и ликвидации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разливов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нефти и нефтепродуктов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2011" y="876290"/>
            <a:ext cx="877868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Межрегиональное управление доводит до сведения, что в соответствии со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ст.8.1 КоАП РФ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несоблюдение экологических требований при территориальном планировании, градостроительном зонировании, планировке территории, архитектурно-строительном проектировании, строительстве, капитальном ремонте, реконструкции, вводе в эксплуатацию, эксплуатации, выводе из эксплуатации зданий, строений, сооружений и иных объектов капитального строительства,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влечет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предупреждение или наложение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административного штрафа на должностных лиц - от двух тысяч до пяти тысяч рублей; на юридических лиц - от двадцати тысяч до ста тысяч рублей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78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488068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83655" y="70585"/>
            <a:ext cx="817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«Объекты, деятельность которых связана с пользованием участками недр, которые подлежат учету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федеральном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государственном реестре объектов НВОС»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459" y="1206682"/>
            <a:ext cx="87619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п.6 ст.65 Федерального закона от 10.01.2002 № 7-ФЗ «Об охране окружающей среды»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(далее - Закона № 7-ФЗ)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объектов, подлежащих федеральному государственному экологическому надзору, определяется на основании установленных Правительством Российской Федерации критериев. Критерии определения объектов, подлежащих федеральному государственному экологическому надзору, утверждены постановлением Правительства Российской Федерации от 28.08.2015 № 903 (далее – Критерии ФГЭН). В соответствии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«б» п.6 Критериев ФГЭН в случае осуществления на объекте деятельности, связанной с пользованием участками недр (за исключением участков недр местного значения) или деятельность по застройке площадей залегания полезных ископаемых, такие объекты подлежат федеральному государственному экологическому надзору и, в соответствии с п.8 ст.69 Закона № 7-ФЗ подлежат учету в федеральном государственном реестре объектов НВОС.</a:t>
            </a:r>
          </a:p>
        </p:txBody>
      </p:sp>
    </p:spTree>
    <p:extLst>
      <p:ext uri="{BB962C8B-B14F-4D97-AF65-F5344CB8AC3E}">
        <p14:creationId xmlns:p14="http://schemas.microsoft.com/office/powerpoint/2010/main" val="237236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488068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83655" y="70585"/>
            <a:ext cx="817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«Объекты, деятельность которых связана с пользованием участками недр, которые подлежат учету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федеральном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государственном реестре объектов НВОС»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2024" y="1206500"/>
            <a:ext cx="86563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Постановлением Правительства Российской Федерации от 31.12.2020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2398 утверждены  критерии отнесения объектов, оказывающих негативное воздействие на окружающую среду, к объектам I, II, III и IV категорий (далее – Критерии). Основные объекты, деятельность на которых связана с пользованием участками недр, определены как объекты I и II категории негативного воздействия, а также установлено, что в случае осуществления на объекте хозяйственной и (или) иной деятельности, не указанной в I, II и IV разделах Критериев и не соответствующей уровням воздействия на окружающую среду, определенным в IV разделе Критериев, объект относится к объектам III категории негативного воздействия на окружающую среду (пп.1,п.6 раздела III  Критериев).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Основанием для постановки объекта НВОС на государственный учет является заявка, форма которой утверждена приказом Минприроды России от 23.12.2015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554.</a:t>
            </a:r>
          </a:p>
        </p:txBody>
      </p:sp>
    </p:spTree>
    <p:extLst>
      <p:ext uri="{BB962C8B-B14F-4D97-AF65-F5344CB8AC3E}">
        <p14:creationId xmlns:p14="http://schemas.microsoft.com/office/powerpoint/2010/main" val="11572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/>
          <p:cNvSpPr/>
          <p:nvPr/>
        </p:nvSpPr>
        <p:spPr>
          <a:xfrm>
            <a:off x="8585867" y="10293"/>
            <a:ext cx="544286" cy="23261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77" tIns="44589" rIns="89177" bIns="44589" rtlCol="0" anchor="ctr"/>
          <a:lstStyle/>
          <a:p>
            <a:pPr algn="ctr"/>
            <a:fld id="{85422F85-3711-4FE9-8BA5-CA3C085153EA}" type="slidenum">
              <a:rPr lang="ru-RU" sz="800" b="1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91876" y="2098760"/>
            <a:ext cx="2979408" cy="2885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bg1"/>
                </a:solidFill>
              </a:rPr>
              <a:t>Планирование контрольно-надзорной деятельности (КНД)</a:t>
            </a:r>
          </a:p>
          <a:p>
            <a:endParaRPr lang="ru-RU" sz="600" dirty="0">
              <a:solidFill>
                <a:schemeClr val="bg1"/>
              </a:solidFill>
            </a:endParaRPr>
          </a:p>
        </p:txBody>
      </p:sp>
      <p:grpSp>
        <p:nvGrpSpPr>
          <p:cNvPr id="17" name="Группа 15"/>
          <p:cNvGrpSpPr/>
          <p:nvPr/>
        </p:nvGrpSpPr>
        <p:grpSpPr>
          <a:xfrm>
            <a:off x="-39549" y="488068"/>
            <a:ext cx="9144000" cy="525947"/>
            <a:chOff x="3716977" y="98980"/>
            <a:chExt cx="5284519" cy="322399"/>
          </a:xfrm>
        </p:grpSpPr>
        <p:grpSp>
          <p:nvGrpSpPr>
            <p:cNvPr id="18" name="Группа 36"/>
            <p:cNvGrpSpPr/>
            <p:nvPr/>
          </p:nvGrpSpPr>
          <p:grpSpPr>
            <a:xfrm>
              <a:off x="3716977" y="98980"/>
              <a:ext cx="5284519" cy="301068"/>
              <a:chOff x="-3797613" y="1323353"/>
              <a:chExt cx="17035976" cy="970585"/>
            </a:xfrm>
          </p:grpSpPr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9328150" y="1665288"/>
                <a:ext cx="3619500" cy="628650"/>
              </a:xfrm>
              <a:custGeom>
                <a:avLst/>
                <a:gdLst/>
                <a:ahLst/>
                <a:cxnLst>
                  <a:cxn ang="0">
                    <a:pos x="358" y="45"/>
                  </a:cxn>
                  <a:cxn ang="0">
                    <a:pos x="344" y="40"/>
                  </a:cxn>
                  <a:cxn ang="0">
                    <a:pos x="315" y="58"/>
                  </a:cxn>
                  <a:cxn ang="0">
                    <a:pos x="307" y="41"/>
                  </a:cxn>
                  <a:cxn ang="0">
                    <a:pos x="304" y="0"/>
                  </a:cxn>
                  <a:cxn ang="0">
                    <a:pos x="295" y="41"/>
                  </a:cxn>
                  <a:cxn ang="0">
                    <a:pos x="287" y="1"/>
                  </a:cxn>
                  <a:cxn ang="0">
                    <a:pos x="277" y="3"/>
                  </a:cxn>
                  <a:cxn ang="0">
                    <a:pos x="236" y="41"/>
                  </a:cxn>
                  <a:cxn ang="0">
                    <a:pos x="199" y="36"/>
                  </a:cxn>
                  <a:cxn ang="0">
                    <a:pos x="175" y="58"/>
                  </a:cxn>
                  <a:cxn ang="0">
                    <a:pos x="148" y="27"/>
                  </a:cxn>
                  <a:cxn ang="0">
                    <a:pos x="132" y="43"/>
                  </a:cxn>
                  <a:cxn ang="0">
                    <a:pos x="115" y="40"/>
                  </a:cxn>
                  <a:cxn ang="0">
                    <a:pos x="103" y="58"/>
                  </a:cxn>
                  <a:cxn ang="0">
                    <a:pos x="72" y="43"/>
                  </a:cxn>
                  <a:cxn ang="0">
                    <a:pos x="64" y="34"/>
                  </a:cxn>
                  <a:cxn ang="0">
                    <a:pos x="63" y="34"/>
                  </a:cxn>
                  <a:cxn ang="0">
                    <a:pos x="57" y="35"/>
                  </a:cxn>
                  <a:cxn ang="0">
                    <a:pos x="52" y="56"/>
                  </a:cxn>
                  <a:cxn ang="0">
                    <a:pos x="35" y="58"/>
                  </a:cxn>
                  <a:cxn ang="0">
                    <a:pos x="7" y="63"/>
                  </a:cxn>
                  <a:cxn ang="0">
                    <a:pos x="380" y="66"/>
                  </a:cxn>
                  <a:cxn ang="0">
                    <a:pos x="65" y="43"/>
                  </a:cxn>
                  <a:cxn ang="0">
                    <a:pos x="63" y="46"/>
                  </a:cxn>
                  <a:cxn ang="0">
                    <a:pos x="64" y="41"/>
                  </a:cxn>
                  <a:cxn ang="0">
                    <a:pos x="63" y="35"/>
                  </a:cxn>
                  <a:cxn ang="0">
                    <a:pos x="63" y="41"/>
                  </a:cxn>
                  <a:cxn ang="0">
                    <a:pos x="53" y="56"/>
                  </a:cxn>
                  <a:cxn ang="0">
                    <a:pos x="62" y="39"/>
                  </a:cxn>
                  <a:cxn ang="0">
                    <a:pos x="59" y="52"/>
                  </a:cxn>
                  <a:cxn ang="0">
                    <a:pos x="70" y="51"/>
                  </a:cxn>
                  <a:cxn ang="0">
                    <a:pos x="187" y="58"/>
                  </a:cxn>
                  <a:cxn ang="0">
                    <a:pos x="189" y="45"/>
                  </a:cxn>
                  <a:cxn ang="0">
                    <a:pos x="194" y="58"/>
                  </a:cxn>
                  <a:cxn ang="0">
                    <a:pos x="199" y="54"/>
                  </a:cxn>
                  <a:cxn ang="0">
                    <a:pos x="191" y="58"/>
                  </a:cxn>
                  <a:cxn ang="0">
                    <a:pos x="205" y="58"/>
                  </a:cxn>
                  <a:cxn ang="0">
                    <a:pos x="208" y="58"/>
                  </a:cxn>
                  <a:cxn ang="0">
                    <a:pos x="201" y="58"/>
                  </a:cxn>
                  <a:cxn ang="0">
                    <a:pos x="208" y="52"/>
                  </a:cxn>
                  <a:cxn ang="0">
                    <a:pos x="212" y="44"/>
                  </a:cxn>
                  <a:cxn ang="0">
                    <a:pos x="219" y="58"/>
                  </a:cxn>
                  <a:cxn ang="0">
                    <a:pos x="221" y="58"/>
                  </a:cxn>
                  <a:cxn ang="0">
                    <a:pos x="215" y="58"/>
                  </a:cxn>
                  <a:cxn ang="0">
                    <a:pos x="227" y="58"/>
                  </a:cxn>
                  <a:cxn ang="0">
                    <a:pos x="230" y="58"/>
                  </a:cxn>
                  <a:cxn ang="0">
                    <a:pos x="224" y="58"/>
                  </a:cxn>
                  <a:cxn ang="0">
                    <a:pos x="230" y="52"/>
                  </a:cxn>
                  <a:cxn ang="0">
                    <a:pos x="236" y="44"/>
                  </a:cxn>
                  <a:cxn ang="0">
                    <a:pos x="247" y="41"/>
                  </a:cxn>
                  <a:cxn ang="0">
                    <a:pos x="262" y="41"/>
                  </a:cxn>
                  <a:cxn ang="0">
                    <a:pos x="267" y="41"/>
                  </a:cxn>
                  <a:cxn ang="0">
                    <a:pos x="361" y="49"/>
                  </a:cxn>
                </a:cxnLst>
                <a:rect l="0" t="0" r="r" b="b"/>
                <a:pathLst>
                  <a:path w="380" h="66">
                    <a:moveTo>
                      <a:pt x="377" y="53"/>
                    </a:moveTo>
                    <a:cubicBezTo>
                      <a:pt x="377" y="53"/>
                      <a:pt x="376" y="53"/>
                      <a:pt x="376" y="53"/>
                    </a:cubicBezTo>
                    <a:cubicBezTo>
                      <a:pt x="372" y="53"/>
                      <a:pt x="369" y="53"/>
                      <a:pt x="365" y="53"/>
                    </a:cubicBezTo>
                    <a:lnTo>
                      <a:pt x="365" y="47"/>
                    </a:lnTo>
                    <a:cubicBezTo>
                      <a:pt x="365" y="46"/>
                      <a:pt x="363" y="45"/>
                      <a:pt x="362" y="45"/>
                    </a:cubicBezTo>
                    <a:lnTo>
                      <a:pt x="358" y="45"/>
                    </a:lnTo>
                    <a:lnTo>
                      <a:pt x="358" y="44"/>
                    </a:lnTo>
                    <a:lnTo>
                      <a:pt x="352" y="40"/>
                    </a:lnTo>
                    <a:lnTo>
                      <a:pt x="351" y="40"/>
                    </a:lnTo>
                    <a:lnTo>
                      <a:pt x="351" y="44"/>
                    </a:lnTo>
                    <a:lnTo>
                      <a:pt x="345" y="40"/>
                    </a:lnTo>
                    <a:lnTo>
                      <a:pt x="344" y="40"/>
                    </a:lnTo>
                    <a:lnTo>
                      <a:pt x="344" y="44"/>
                    </a:lnTo>
                    <a:lnTo>
                      <a:pt x="339" y="40"/>
                    </a:lnTo>
                    <a:lnTo>
                      <a:pt x="339" y="33"/>
                    </a:lnTo>
                    <a:lnTo>
                      <a:pt x="318" y="33"/>
                    </a:lnTo>
                    <a:lnTo>
                      <a:pt x="318" y="58"/>
                    </a:lnTo>
                    <a:lnTo>
                      <a:pt x="315" y="58"/>
                    </a:lnTo>
                    <a:cubicBezTo>
                      <a:pt x="315" y="57"/>
                      <a:pt x="315" y="56"/>
                      <a:pt x="315" y="56"/>
                    </a:cubicBezTo>
                    <a:lnTo>
                      <a:pt x="315" y="56"/>
                    </a:lnTo>
                    <a:lnTo>
                      <a:pt x="315" y="42"/>
                    </a:lnTo>
                    <a:lnTo>
                      <a:pt x="315" y="42"/>
                    </a:lnTo>
                    <a:cubicBezTo>
                      <a:pt x="315" y="41"/>
                      <a:pt x="315" y="41"/>
                      <a:pt x="315" y="41"/>
                    </a:cubicBezTo>
                    <a:cubicBezTo>
                      <a:pt x="312" y="41"/>
                      <a:pt x="310" y="41"/>
                      <a:pt x="307" y="41"/>
                    </a:cubicBezTo>
                    <a:cubicBezTo>
                      <a:pt x="307" y="29"/>
                      <a:pt x="307" y="17"/>
                      <a:pt x="307" y="5"/>
                    </a:cubicBezTo>
                    <a:cubicBezTo>
                      <a:pt x="307" y="3"/>
                      <a:pt x="307" y="3"/>
                      <a:pt x="307" y="2"/>
                    </a:cubicBezTo>
                    <a:lnTo>
                      <a:pt x="307" y="2"/>
                    </a:lnTo>
                    <a:cubicBezTo>
                      <a:pt x="307" y="2"/>
                      <a:pt x="307" y="1"/>
                      <a:pt x="307" y="1"/>
                    </a:cubicBezTo>
                    <a:cubicBezTo>
                      <a:pt x="307" y="1"/>
                      <a:pt x="307" y="1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lnTo>
                      <a:pt x="299" y="0"/>
                    </a:lnTo>
                    <a:cubicBezTo>
                      <a:pt x="298" y="0"/>
                      <a:pt x="297" y="0"/>
                      <a:pt x="297" y="1"/>
                    </a:cubicBezTo>
                    <a:cubicBezTo>
                      <a:pt x="297" y="1"/>
                      <a:pt x="296" y="1"/>
                      <a:pt x="296" y="1"/>
                    </a:cubicBezTo>
                    <a:cubicBezTo>
                      <a:pt x="296" y="1"/>
                      <a:pt x="295" y="2"/>
                      <a:pt x="295" y="2"/>
                    </a:cubicBezTo>
                    <a:cubicBezTo>
                      <a:pt x="295" y="2"/>
                      <a:pt x="295" y="3"/>
                      <a:pt x="295" y="3"/>
                    </a:cubicBezTo>
                    <a:cubicBezTo>
                      <a:pt x="295" y="16"/>
                      <a:pt x="295" y="29"/>
                      <a:pt x="295" y="41"/>
                    </a:cubicBezTo>
                    <a:cubicBezTo>
                      <a:pt x="293" y="41"/>
                      <a:pt x="291" y="41"/>
                      <a:pt x="289" y="41"/>
                    </a:cubicBezTo>
                    <a:cubicBezTo>
                      <a:pt x="289" y="29"/>
                      <a:pt x="289" y="17"/>
                      <a:pt x="289" y="5"/>
                    </a:cubicBezTo>
                    <a:cubicBezTo>
                      <a:pt x="289" y="3"/>
                      <a:pt x="289" y="3"/>
                      <a:pt x="288" y="2"/>
                    </a:cubicBezTo>
                    <a:lnTo>
                      <a:pt x="288" y="2"/>
                    </a:lnTo>
                    <a:cubicBezTo>
                      <a:pt x="288" y="2"/>
                      <a:pt x="288" y="1"/>
                      <a:pt x="288" y="1"/>
                    </a:cubicBezTo>
                    <a:cubicBezTo>
                      <a:pt x="288" y="1"/>
                      <a:pt x="288" y="1"/>
                      <a:pt x="287" y="1"/>
                    </a:cubicBezTo>
                    <a:cubicBezTo>
                      <a:pt x="287" y="0"/>
                      <a:pt x="286" y="0"/>
                      <a:pt x="285" y="0"/>
                    </a:cubicBezTo>
                    <a:lnTo>
                      <a:pt x="280" y="0"/>
                    </a:lnTo>
                    <a:cubicBezTo>
                      <a:pt x="279" y="0"/>
                      <a:pt x="279" y="0"/>
                      <a:pt x="278" y="1"/>
                    </a:cubicBezTo>
                    <a:cubicBezTo>
                      <a:pt x="278" y="1"/>
                      <a:pt x="278" y="1"/>
                      <a:pt x="277" y="1"/>
                    </a:cubicBezTo>
                    <a:cubicBezTo>
                      <a:pt x="277" y="1"/>
                      <a:pt x="277" y="2"/>
                      <a:pt x="277" y="2"/>
                    </a:cubicBezTo>
                    <a:cubicBezTo>
                      <a:pt x="277" y="2"/>
                      <a:pt x="277" y="3"/>
                      <a:pt x="277" y="3"/>
                    </a:cubicBezTo>
                    <a:cubicBezTo>
                      <a:pt x="277" y="16"/>
                      <a:pt x="277" y="29"/>
                      <a:pt x="277" y="41"/>
                    </a:cubicBezTo>
                    <a:cubicBezTo>
                      <a:pt x="276" y="41"/>
                      <a:pt x="275" y="41"/>
                      <a:pt x="274" y="41"/>
                    </a:cubicBezTo>
                    <a:cubicBezTo>
                      <a:pt x="274" y="39"/>
                      <a:pt x="274" y="38"/>
                      <a:pt x="274" y="36"/>
                    </a:cubicBezTo>
                    <a:cubicBezTo>
                      <a:pt x="263" y="36"/>
                      <a:pt x="252" y="36"/>
                      <a:pt x="241" y="36"/>
                    </a:cubicBezTo>
                    <a:cubicBezTo>
                      <a:pt x="241" y="38"/>
                      <a:pt x="241" y="40"/>
                      <a:pt x="241" y="41"/>
                    </a:cubicBezTo>
                    <a:cubicBezTo>
                      <a:pt x="239" y="41"/>
                      <a:pt x="238" y="41"/>
                      <a:pt x="236" y="41"/>
                    </a:cubicBezTo>
                    <a:lnTo>
                      <a:pt x="236" y="43"/>
                    </a:lnTo>
                    <a:cubicBezTo>
                      <a:pt x="235" y="43"/>
                      <a:pt x="233" y="43"/>
                      <a:pt x="231" y="43"/>
                    </a:cubicBezTo>
                    <a:cubicBezTo>
                      <a:pt x="230" y="39"/>
                      <a:pt x="226" y="36"/>
                      <a:pt x="222" y="36"/>
                    </a:cubicBezTo>
                    <a:cubicBezTo>
                      <a:pt x="217" y="36"/>
                      <a:pt x="213" y="39"/>
                      <a:pt x="212" y="43"/>
                    </a:cubicBezTo>
                    <a:lnTo>
                      <a:pt x="209" y="43"/>
                    </a:lnTo>
                    <a:cubicBezTo>
                      <a:pt x="208" y="39"/>
                      <a:pt x="204" y="36"/>
                      <a:pt x="199" y="36"/>
                    </a:cubicBezTo>
                    <a:cubicBezTo>
                      <a:pt x="194" y="36"/>
                      <a:pt x="190" y="39"/>
                      <a:pt x="190" y="44"/>
                    </a:cubicBezTo>
                    <a:lnTo>
                      <a:pt x="183" y="44"/>
                    </a:lnTo>
                    <a:cubicBezTo>
                      <a:pt x="182" y="44"/>
                      <a:pt x="181" y="45"/>
                      <a:pt x="181" y="46"/>
                    </a:cubicBezTo>
                    <a:lnTo>
                      <a:pt x="181" y="51"/>
                    </a:lnTo>
                    <a:cubicBezTo>
                      <a:pt x="178" y="51"/>
                      <a:pt x="175" y="53"/>
                      <a:pt x="175" y="56"/>
                    </a:cubicBezTo>
                    <a:lnTo>
                      <a:pt x="175" y="58"/>
                    </a:lnTo>
                    <a:lnTo>
                      <a:pt x="168" y="58"/>
                    </a:lnTo>
                    <a:lnTo>
                      <a:pt x="169" y="27"/>
                    </a:lnTo>
                    <a:lnTo>
                      <a:pt x="164" y="27"/>
                    </a:lnTo>
                    <a:lnTo>
                      <a:pt x="164" y="25"/>
                    </a:lnTo>
                    <a:lnTo>
                      <a:pt x="148" y="25"/>
                    </a:lnTo>
                    <a:lnTo>
                      <a:pt x="148" y="27"/>
                    </a:lnTo>
                    <a:lnTo>
                      <a:pt x="143" y="27"/>
                    </a:lnTo>
                    <a:lnTo>
                      <a:pt x="143" y="51"/>
                    </a:lnTo>
                    <a:lnTo>
                      <a:pt x="136" y="51"/>
                    </a:lnTo>
                    <a:lnTo>
                      <a:pt x="136" y="53"/>
                    </a:lnTo>
                    <a:lnTo>
                      <a:pt x="132" y="53"/>
                    </a:lnTo>
                    <a:lnTo>
                      <a:pt x="132" y="43"/>
                    </a:lnTo>
                    <a:lnTo>
                      <a:pt x="131" y="43"/>
                    </a:lnTo>
                    <a:lnTo>
                      <a:pt x="129" y="43"/>
                    </a:lnTo>
                    <a:lnTo>
                      <a:pt x="129" y="53"/>
                    </a:lnTo>
                    <a:lnTo>
                      <a:pt x="126" y="53"/>
                    </a:lnTo>
                    <a:lnTo>
                      <a:pt x="126" y="42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05" y="45"/>
                    </a:lnTo>
                    <a:lnTo>
                      <a:pt x="105" y="51"/>
                    </a:lnTo>
                    <a:lnTo>
                      <a:pt x="105" y="58"/>
                    </a:lnTo>
                    <a:lnTo>
                      <a:pt x="103" y="58"/>
                    </a:lnTo>
                    <a:lnTo>
                      <a:pt x="98" y="53"/>
                    </a:lnTo>
                    <a:lnTo>
                      <a:pt x="81" y="47"/>
                    </a:lnTo>
                    <a:cubicBezTo>
                      <a:pt x="77" y="48"/>
                      <a:pt x="78" y="49"/>
                      <a:pt x="74" y="50"/>
                    </a:cubicBezTo>
                    <a:lnTo>
                      <a:pt x="74" y="47"/>
                    </a:lnTo>
                    <a:lnTo>
                      <a:pt x="72" y="47"/>
                    </a:lnTo>
                    <a:lnTo>
                      <a:pt x="72" y="43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64" y="34"/>
                    </a:ln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4" y="34"/>
                      <a:pt x="64" y="34"/>
                      <a:pt x="64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2" y="37"/>
                    </a:lnTo>
                    <a:lnTo>
                      <a:pt x="62" y="37"/>
                    </a:lnTo>
                    <a:lnTo>
                      <a:pt x="62" y="37"/>
                    </a:lnTo>
                    <a:lnTo>
                      <a:pt x="57" y="35"/>
                    </a:lnTo>
                    <a:lnTo>
                      <a:pt x="58" y="32"/>
                    </a:lnTo>
                    <a:lnTo>
                      <a:pt x="56" y="28"/>
                    </a:lnTo>
                    <a:cubicBezTo>
                      <a:pt x="49" y="31"/>
                      <a:pt x="52" y="42"/>
                      <a:pt x="52" y="42"/>
                    </a:cubicBezTo>
                    <a:cubicBezTo>
                      <a:pt x="52" y="42"/>
                      <a:pt x="52" y="42"/>
                      <a:pt x="52" y="43"/>
                    </a:cubicBezTo>
                    <a:lnTo>
                      <a:pt x="52" y="46"/>
                    </a:lnTo>
                    <a:lnTo>
                      <a:pt x="52" y="56"/>
                    </a:lnTo>
                    <a:lnTo>
                      <a:pt x="48" y="58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5" y="58"/>
                    </a:lnTo>
                    <a:lnTo>
                      <a:pt x="26" y="58"/>
                    </a:lnTo>
                    <a:lnTo>
                      <a:pt x="13" y="58"/>
                    </a:lnTo>
                    <a:cubicBezTo>
                      <a:pt x="12" y="58"/>
                      <a:pt x="10" y="58"/>
                      <a:pt x="9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0" y="63"/>
                    </a:lnTo>
                    <a:cubicBezTo>
                      <a:pt x="2" y="62"/>
                      <a:pt x="5" y="63"/>
                      <a:pt x="7" y="63"/>
                    </a:cubicBezTo>
                    <a:lnTo>
                      <a:pt x="26" y="66"/>
                    </a:lnTo>
                    <a:lnTo>
                      <a:pt x="51" y="66"/>
                    </a:lnTo>
                    <a:lnTo>
                      <a:pt x="152" y="66"/>
                    </a:lnTo>
                    <a:lnTo>
                      <a:pt x="334" y="66"/>
                    </a:lnTo>
                    <a:lnTo>
                      <a:pt x="347" y="66"/>
                    </a:lnTo>
                    <a:lnTo>
                      <a:pt x="380" y="66"/>
                    </a:lnTo>
                    <a:lnTo>
                      <a:pt x="380" y="56"/>
                    </a:lnTo>
                    <a:cubicBezTo>
                      <a:pt x="379" y="55"/>
                      <a:pt x="378" y="54"/>
                      <a:pt x="377" y="53"/>
                    </a:cubicBezTo>
                    <a:close/>
                    <a:moveTo>
                      <a:pt x="63" y="46"/>
                    </a:moveTo>
                    <a:lnTo>
                      <a:pt x="62" y="43"/>
                    </a:lnTo>
                    <a:lnTo>
                      <a:pt x="63" y="41"/>
                    </a:lnTo>
                    <a:lnTo>
                      <a:pt x="65" y="43"/>
                    </a:lnTo>
                    <a:lnTo>
                      <a:pt x="63" y="46"/>
                    </a:lnTo>
                    <a:close/>
                    <a:moveTo>
                      <a:pt x="66" y="44"/>
                    </a:moveTo>
                    <a:lnTo>
                      <a:pt x="67" y="51"/>
                    </a:lnTo>
                    <a:lnTo>
                      <a:pt x="64" y="46"/>
                    </a:lnTo>
                    <a:lnTo>
                      <a:pt x="66" y="44"/>
                    </a:lnTo>
                    <a:close/>
                    <a:moveTo>
                      <a:pt x="63" y="46"/>
                    </a:moveTo>
                    <a:lnTo>
                      <a:pt x="59" y="51"/>
                    </a:lnTo>
                    <a:lnTo>
                      <a:pt x="61" y="44"/>
                    </a:lnTo>
                    <a:lnTo>
                      <a:pt x="63" y="46"/>
                    </a:lnTo>
                    <a:close/>
                    <a:moveTo>
                      <a:pt x="65" y="40"/>
                    </a:moveTo>
                    <a:lnTo>
                      <a:pt x="65" y="42"/>
                    </a:lnTo>
                    <a:lnTo>
                      <a:pt x="64" y="41"/>
                    </a:lnTo>
                    <a:lnTo>
                      <a:pt x="64" y="40"/>
                    </a:lnTo>
                    <a:lnTo>
                      <a:pt x="65" y="40"/>
                    </a:lnTo>
                    <a:close/>
                    <a:moveTo>
                      <a:pt x="63" y="35"/>
                    </a:moveTo>
                    <a:lnTo>
                      <a:pt x="64" y="38"/>
                    </a:lnTo>
                    <a:lnTo>
                      <a:pt x="63" y="37"/>
                    </a:lnTo>
                    <a:lnTo>
                      <a:pt x="63" y="35"/>
                    </a:lnTo>
                    <a:close/>
                    <a:moveTo>
                      <a:pt x="64" y="40"/>
                    </a:moveTo>
                    <a:lnTo>
                      <a:pt x="63" y="40"/>
                    </a:lnTo>
                    <a:lnTo>
                      <a:pt x="63" y="39"/>
                    </a:lnTo>
                    <a:lnTo>
                      <a:pt x="64" y="40"/>
                    </a:lnTo>
                    <a:close/>
                    <a:moveTo>
                      <a:pt x="62" y="40"/>
                    </a:moveTo>
                    <a:lnTo>
                      <a:pt x="63" y="41"/>
                    </a:lnTo>
                    <a:lnTo>
                      <a:pt x="62" y="42"/>
                    </a:lnTo>
                    <a:lnTo>
                      <a:pt x="62" y="40"/>
                    </a:lnTo>
                    <a:close/>
                    <a:moveTo>
                      <a:pt x="56" y="55"/>
                    </a:moveTo>
                    <a:lnTo>
                      <a:pt x="55" y="55"/>
                    </a:lnTo>
                    <a:lnTo>
                      <a:pt x="55" y="56"/>
                    </a:lnTo>
                    <a:lnTo>
                      <a:pt x="53" y="56"/>
                    </a:lnTo>
                    <a:lnTo>
                      <a:pt x="53" y="46"/>
                    </a:lnTo>
                    <a:lnTo>
                      <a:pt x="53" y="42"/>
                    </a:lnTo>
                    <a:cubicBezTo>
                      <a:pt x="53" y="42"/>
                      <a:pt x="53" y="42"/>
                      <a:pt x="53" y="42"/>
                    </a:cubicBezTo>
                    <a:lnTo>
                      <a:pt x="56" y="37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62" y="39"/>
                    </a:lnTo>
                    <a:lnTo>
                      <a:pt x="58" y="55"/>
                    </a:lnTo>
                    <a:lnTo>
                      <a:pt x="56" y="55"/>
                    </a:lnTo>
                    <a:close/>
                    <a:moveTo>
                      <a:pt x="60" y="54"/>
                    </a:moveTo>
                    <a:lnTo>
                      <a:pt x="58" y="54"/>
                    </a:lnTo>
                    <a:lnTo>
                      <a:pt x="59" y="52"/>
                    </a:lnTo>
                    <a:lnTo>
                      <a:pt x="63" y="47"/>
                    </a:lnTo>
                    <a:lnTo>
                      <a:pt x="67" y="52"/>
                    </a:lnTo>
                    <a:lnTo>
                      <a:pt x="60" y="54"/>
                    </a:lnTo>
                    <a:close/>
                    <a:moveTo>
                      <a:pt x="72" y="47"/>
                    </a:moveTo>
                    <a:lnTo>
                      <a:pt x="70" y="47"/>
                    </a:lnTo>
                    <a:lnTo>
                      <a:pt x="70" y="51"/>
                    </a:lnTo>
                    <a:lnTo>
                      <a:pt x="68" y="52"/>
                    </a:lnTo>
                    <a:lnTo>
                      <a:pt x="65" y="40"/>
                    </a:lnTo>
                    <a:lnTo>
                      <a:pt x="72" y="43"/>
                    </a:lnTo>
                    <a:lnTo>
                      <a:pt x="72" y="47"/>
                    </a:lnTo>
                    <a:close/>
                    <a:moveTo>
                      <a:pt x="190" y="58"/>
                    </a:moveTo>
                    <a:lnTo>
                      <a:pt x="187" y="58"/>
                    </a:lnTo>
                    <a:lnTo>
                      <a:pt x="187" y="56"/>
                    </a:lnTo>
                    <a:cubicBezTo>
                      <a:pt x="187" y="53"/>
                      <a:pt x="185" y="51"/>
                      <a:pt x="182" y="51"/>
                    </a:cubicBezTo>
                    <a:lnTo>
                      <a:pt x="182" y="46"/>
                    </a:lnTo>
                    <a:cubicBezTo>
                      <a:pt x="182" y="45"/>
                      <a:pt x="183" y="45"/>
                      <a:pt x="183" y="45"/>
                    </a:cubicBezTo>
                    <a:lnTo>
                      <a:pt x="189" y="45"/>
                    </a:lnTo>
                    <a:cubicBezTo>
                      <a:pt x="189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90" y="46"/>
                    </a:cubicBezTo>
                    <a:lnTo>
                      <a:pt x="190" y="58"/>
                    </a:lnTo>
                    <a:close/>
                    <a:moveTo>
                      <a:pt x="194" y="58"/>
                    </a:moveTo>
                    <a:lnTo>
                      <a:pt x="196" y="57"/>
                    </a:lnTo>
                    <a:lnTo>
                      <a:pt x="197" y="58"/>
                    </a:lnTo>
                    <a:lnTo>
                      <a:pt x="194" y="58"/>
                    </a:lnTo>
                    <a:close/>
                    <a:moveTo>
                      <a:pt x="199" y="58"/>
                    </a:moveTo>
                    <a:lnTo>
                      <a:pt x="198" y="58"/>
                    </a:lnTo>
                    <a:lnTo>
                      <a:pt x="196" y="57"/>
                    </a:lnTo>
                    <a:lnTo>
                      <a:pt x="199" y="55"/>
                    </a:lnTo>
                    <a:lnTo>
                      <a:pt x="199" y="58"/>
                    </a:lnTo>
                    <a:close/>
                    <a:moveTo>
                      <a:pt x="199" y="54"/>
                    </a:moveTo>
                    <a:lnTo>
                      <a:pt x="196" y="56"/>
                    </a:lnTo>
                    <a:lnTo>
                      <a:pt x="191" y="52"/>
                    </a:lnTo>
                    <a:lnTo>
                      <a:pt x="191" y="53"/>
                    </a:lnTo>
                    <a:lnTo>
                      <a:pt x="195" y="57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91" y="50"/>
                    </a:lnTo>
                    <a:cubicBezTo>
                      <a:pt x="193" y="52"/>
                      <a:pt x="195" y="54"/>
                      <a:pt x="199" y="54"/>
                    </a:cubicBezTo>
                    <a:lnTo>
                      <a:pt x="199" y="54"/>
                    </a:lnTo>
                    <a:close/>
                    <a:moveTo>
                      <a:pt x="203" y="58"/>
                    </a:moveTo>
                    <a:lnTo>
                      <a:pt x="204" y="57"/>
                    </a:lnTo>
                    <a:lnTo>
                      <a:pt x="205" y="58"/>
                    </a:lnTo>
                    <a:lnTo>
                      <a:pt x="203" y="58"/>
                    </a:lnTo>
                    <a:close/>
                    <a:moveTo>
                      <a:pt x="208" y="58"/>
                    </a:moveTo>
                    <a:lnTo>
                      <a:pt x="206" y="58"/>
                    </a:lnTo>
                    <a:lnTo>
                      <a:pt x="204" y="56"/>
                    </a:lnTo>
                    <a:lnTo>
                      <a:pt x="208" y="53"/>
                    </a:lnTo>
                    <a:lnTo>
                      <a:pt x="208" y="58"/>
                    </a:lnTo>
                    <a:close/>
                    <a:moveTo>
                      <a:pt x="208" y="52"/>
                    </a:moveTo>
                    <a:lnTo>
                      <a:pt x="204" y="56"/>
                    </a:lnTo>
                    <a:lnTo>
                      <a:pt x="201" y="54"/>
                    </a:lnTo>
                    <a:lnTo>
                      <a:pt x="201" y="55"/>
                    </a:lnTo>
                    <a:lnTo>
                      <a:pt x="203" y="57"/>
                    </a:lnTo>
                    <a:lnTo>
                      <a:pt x="201" y="58"/>
                    </a:lnTo>
                    <a:lnTo>
                      <a:pt x="200" y="58"/>
                    </a:lnTo>
                    <a:lnTo>
                      <a:pt x="200" y="48"/>
                    </a:lnTo>
                    <a:cubicBezTo>
                      <a:pt x="201" y="53"/>
                      <a:pt x="202" y="54"/>
                      <a:pt x="202" y="54"/>
                    </a:cubicBezTo>
                    <a:lnTo>
                      <a:pt x="202" y="54"/>
                    </a:lnTo>
                    <a:cubicBezTo>
                      <a:pt x="204" y="53"/>
                      <a:pt x="207" y="52"/>
                      <a:pt x="208" y="50"/>
                    </a:cubicBezTo>
                    <a:lnTo>
                      <a:pt x="208" y="52"/>
                    </a:lnTo>
                    <a:close/>
                    <a:moveTo>
                      <a:pt x="212" y="58"/>
                    </a:moveTo>
                    <a:lnTo>
                      <a:pt x="209" y="58"/>
                    </a:lnTo>
                    <a:lnTo>
                      <a:pt x="209" y="46"/>
                    </a:lnTo>
                    <a:cubicBezTo>
                      <a:pt x="209" y="46"/>
                      <a:pt x="210" y="45"/>
                      <a:pt x="210" y="45"/>
                    </a:cubicBezTo>
                    <a:cubicBezTo>
                      <a:pt x="210" y="44"/>
                      <a:pt x="209" y="44"/>
                      <a:pt x="209" y="44"/>
                    </a:cubicBezTo>
                    <a:lnTo>
                      <a:pt x="212" y="44"/>
                    </a:lnTo>
                    <a:cubicBezTo>
                      <a:pt x="212" y="44"/>
                      <a:pt x="212" y="44"/>
                      <a:pt x="212" y="45"/>
                    </a:cubicBezTo>
                    <a:cubicBezTo>
                      <a:pt x="212" y="45"/>
                      <a:pt x="212" y="46"/>
                      <a:pt x="212" y="46"/>
                    </a:cubicBezTo>
                    <a:lnTo>
                      <a:pt x="212" y="58"/>
                    </a:lnTo>
                    <a:close/>
                    <a:moveTo>
                      <a:pt x="216" y="58"/>
                    </a:moveTo>
                    <a:lnTo>
                      <a:pt x="218" y="57"/>
                    </a:lnTo>
                    <a:lnTo>
                      <a:pt x="219" y="58"/>
                    </a:lnTo>
                    <a:lnTo>
                      <a:pt x="216" y="58"/>
                    </a:lnTo>
                    <a:close/>
                    <a:moveTo>
                      <a:pt x="221" y="58"/>
                    </a:moveTo>
                    <a:lnTo>
                      <a:pt x="220" y="58"/>
                    </a:lnTo>
                    <a:lnTo>
                      <a:pt x="219" y="57"/>
                    </a:lnTo>
                    <a:lnTo>
                      <a:pt x="221" y="55"/>
                    </a:lnTo>
                    <a:lnTo>
                      <a:pt x="221" y="58"/>
                    </a:lnTo>
                    <a:close/>
                    <a:moveTo>
                      <a:pt x="221" y="54"/>
                    </a:moveTo>
                    <a:lnTo>
                      <a:pt x="218" y="56"/>
                    </a:lnTo>
                    <a:lnTo>
                      <a:pt x="214" y="52"/>
                    </a:lnTo>
                    <a:lnTo>
                      <a:pt x="214" y="53"/>
                    </a:lnTo>
                    <a:lnTo>
                      <a:pt x="217" y="57"/>
                    </a:lnTo>
                    <a:lnTo>
                      <a:pt x="215" y="58"/>
                    </a:lnTo>
                    <a:lnTo>
                      <a:pt x="213" y="58"/>
                    </a:lnTo>
                    <a:lnTo>
                      <a:pt x="213" y="50"/>
                    </a:lnTo>
                    <a:cubicBezTo>
                      <a:pt x="215" y="52"/>
                      <a:pt x="218" y="54"/>
                      <a:pt x="221" y="54"/>
                    </a:cubicBezTo>
                    <a:close/>
                    <a:moveTo>
                      <a:pt x="225" y="58"/>
                    </a:moveTo>
                    <a:lnTo>
                      <a:pt x="226" y="57"/>
                    </a:lnTo>
                    <a:lnTo>
                      <a:pt x="227" y="58"/>
                    </a:lnTo>
                    <a:lnTo>
                      <a:pt x="225" y="58"/>
                    </a:lnTo>
                    <a:close/>
                    <a:moveTo>
                      <a:pt x="230" y="58"/>
                    </a:moveTo>
                    <a:lnTo>
                      <a:pt x="229" y="58"/>
                    </a:lnTo>
                    <a:lnTo>
                      <a:pt x="226" y="56"/>
                    </a:lnTo>
                    <a:lnTo>
                      <a:pt x="230" y="53"/>
                    </a:lnTo>
                    <a:lnTo>
                      <a:pt x="230" y="58"/>
                    </a:lnTo>
                    <a:close/>
                    <a:moveTo>
                      <a:pt x="230" y="52"/>
                    </a:moveTo>
                    <a:lnTo>
                      <a:pt x="226" y="56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5" y="57"/>
                    </a:lnTo>
                    <a:lnTo>
                      <a:pt x="224" y="58"/>
                    </a:lnTo>
                    <a:lnTo>
                      <a:pt x="222" y="58"/>
                    </a:lnTo>
                    <a:lnTo>
                      <a:pt x="222" y="48"/>
                    </a:lnTo>
                    <a:cubicBezTo>
                      <a:pt x="223" y="53"/>
                      <a:pt x="224" y="54"/>
                      <a:pt x="224" y="54"/>
                    </a:cubicBezTo>
                    <a:lnTo>
                      <a:pt x="224" y="54"/>
                    </a:lnTo>
                    <a:cubicBezTo>
                      <a:pt x="227" y="53"/>
                      <a:pt x="229" y="52"/>
                      <a:pt x="230" y="50"/>
                    </a:cubicBezTo>
                    <a:lnTo>
                      <a:pt x="230" y="52"/>
                    </a:lnTo>
                    <a:close/>
                    <a:moveTo>
                      <a:pt x="236" y="58"/>
                    </a:moveTo>
                    <a:lnTo>
                      <a:pt x="232" y="58"/>
                    </a:lnTo>
                    <a:lnTo>
                      <a:pt x="232" y="46"/>
                    </a:lnTo>
                    <a:cubicBezTo>
                      <a:pt x="232" y="46"/>
                      <a:pt x="232" y="45"/>
                      <a:pt x="232" y="45"/>
                    </a:cubicBezTo>
                    <a:cubicBezTo>
                      <a:pt x="232" y="45"/>
                      <a:pt x="232" y="44"/>
                      <a:pt x="232" y="44"/>
                    </a:cubicBezTo>
                    <a:cubicBezTo>
                      <a:pt x="233" y="44"/>
                      <a:pt x="235" y="44"/>
                      <a:pt x="236" y="44"/>
                    </a:cubicBezTo>
                    <a:lnTo>
                      <a:pt x="236" y="58"/>
                    </a:lnTo>
                    <a:close/>
                    <a:moveTo>
                      <a:pt x="247" y="41"/>
                    </a:moveTo>
                    <a:cubicBezTo>
                      <a:pt x="246" y="41"/>
                      <a:pt x="245" y="41"/>
                      <a:pt x="244" y="41"/>
                    </a:cubicBezTo>
                    <a:cubicBezTo>
                      <a:pt x="244" y="40"/>
                      <a:pt x="244" y="39"/>
                      <a:pt x="244" y="38"/>
                    </a:cubicBezTo>
                    <a:cubicBezTo>
                      <a:pt x="245" y="38"/>
                      <a:pt x="246" y="38"/>
                      <a:pt x="247" y="38"/>
                    </a:cubicBezTo>
                    <a:cubicBezTo>
                      <a:pt x="247" y="39"/>
                      <a:pt x="247" y="40"/>
                      <a:pt x="247" y="41"/>
                    </a:cubicBezTo>
                    <a:close/>
                    <a:moveTo>
                      <a:pt x="254" y="41"/>
                    </a:moveTo>
                    <a:cubicBezTo>
                      <a:pt x="253" y="41"/>
                      <a:pt x="253" y="41"/>
                      <a:pt x="252" y="41"/>
                    </a:cubicBezTo>
                    <a:cubicBezTo>
                      <a:pt x="252" y="40"/>
                      <a:pt x="252" y="39"/>
                      <a:pt x="252" y="38"/>
                    </a:cubicBezTo>
                    <a:cubicBezTo>
                      <a:pt x="253" y="38"/>
                      <a:pt x="253" y="38"/>
                      <a:pt x="254" y="38"/>
                    </a:cubicBezTo>
                    <a:cubicBezTo>
                      <a:pt x="254" y="39"/>
                      <a:pt x="254" y="40"/>
                      <a:pt x="254" y="41"/>
                    </a:cubicBezTo>
                    <a:close/>
                    <a:moveTo>
                      <a:pt x="262" y="41"/>
                    </a:moveTo>
                    <a:cubicBezTo>
                      <a:pt x="261" y="41"/>
                      <a:pt x="260" y="41"/>
                      <a:pt x="259" y="41"/>
                    </a:cubicBezTo>
                    <a:cubicBezTo>
                      <a:pt x="259" y="40"/>
                      <a:pt x="259" y="39"/>
                      <a:pt x="259" y="38"/>
                    </a:cubicBezTo>
                    <a:cubicBezTo>
                      <a:pt x="260" y="38"/>
                      <a:pt x="261" y="38"/>
                      <a:pt x="262" y="38"/>
                    </a:cubicBezTo>
                    <a:cubicBezTo>
                      <a:pt x="262" y="39"/>
                      <a:pt x="262" y="40"/>
                      <a:pt x="262" y="41"/>
                    </a:cubicBezTo>
                    <a:close/>
                    <a:moveTo>
                      <a:pt x="269" y="41"/>
                    </a:moveTo>
                    <a:cubicBezTo>
                      <a:pt x="268" y="41"/>
                      <a:pt x="268" y="41"/>
                      <a:pt x="267" y="41"/>
                    </a:cubicBezTo>
                    <a:cubicBezTo>
                      <a:pt x="267" y="40"/>
                      <a:pt x="267" y="39"/>
                      <a:pt x="267" y="38"/>
                    </a:cubicBezTo>
                    <a:cubicBezTo>
                      <a:pt x="267" y="38"/>
                      <a:pt x="268" y="38"/>
                      <a:pt x="269" y="38"/>
                    </a:cubicBezTo>
                    <a:cubicBezTo>
                      <a:pt x="269" y="39"/>
                      <a:pt x="269" y="40"/>
                      <a:pt x="269" y="41"/>
                    </a:cubicBezTo>
                    <a:close/>
                    <a:moveTo>
                      <a:pt x="364" y="53"/>
                    </a:moveTo>
                    <a:cubicBezTo>
                      <a:pt x="363" y="53"/>
                      <a:pt x="362" y="53"/>
                      <a:pt x="361" y="53"/>
                    </a:cubicBezTo>
                    <a:lnTo>
                      <a:pt x="361" y="49"/>
                    </a:lnTo>
                    <a:lnTo>
                      <a:pt x="358" y="49"/>
                    </a:lnTo>
                    <a:lnTo>
                      <a:pt x="358" y="46"/>
                    </a:lnTo>
                    <a:lnTo>
                      <a:pt x="362" y="46"/>
                    </a:lnTo>
                    <a:cubicBezTo>
                      <a:pt x="363" y="46"/>
                      <a:pt x="364" y="47"/>
                      <a:pt x="364" y="47"/>
                    </a:cubicBezTo>
                    <a:lnTo>
                      <a:pt x="364" y="53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3797613" y="2216029"/>
                <a:ext cx="17035976" cy="77909"/>
              </a:xfrm>
              <a:prstGeom prst="rect">
                <a:avLst/>
              </a:pr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Freeform 117"/>
              <p:cNvSpPr>
                <a:spLocks/>
              </p:cNvSpPr>
              <p:nvPr/>
            </p:nvSpPr>
            <p:spPr bwMode="auto">
              <a:xfrm>
                <a:off x="9962092" y="1323353"/>
                <a:ext cx="789000" cy="380664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Rectangle 115"/>
            <p:cNvSpPr>
              <a:spLocks noChangeArrowheads="1"/>
            </p:cNvSpPr>
            <p:nvPr/>
          </p:nvSpPr>
          <p:spPr bwMode="auto">
            <a:xfrm>
              <a:off x="3716977" y="410579"/>
              <a:ext cx="5284519" cy="10800"/>
            </a:xfrm>
            <a:prstGeom prst="rect">
              <a:avLst/>
            </a:prstGeom>
            <a:solidFill>
              <a:srgbClr val="97BBCD"/>
            </a:solidFill>
            <a:ln>
              <a:noFill/>
            </a:ln>
          </p:spPr>
          <p:txBody>
            <a:bodyPr vert="horz" wrap="square" lIns="104255" tIns="52128" rIns="104255" bIns="52128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0" y="0"/>
            <a:ext cx="564848" cy="700088"/>
            <a:chOff x="1546225" y="-3938587"/>
            <a:chExt cx="2335213" cy="28987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922463" y="-3897313"/>
              <a:ext cx="1582738" cy="2266950"/>
              <a:chOff x="1922463" y="-3897313"/>
              <a:chExt cx="1582738" cy="2266950"/>
            </a:xfrm>
          </p:grpSpPr>
          <p:sp>
            <p:nvSpPr>
              <p:cNvPr id="34" name="Freeform 173"/>
              <p:cNvSpPr>
                <a:spLocks noEditPoints="1"/>
              </p:cNvSpPr>
              <p:nvPr/>
            </p:nvSpPr>
            <p:spPr bwMode="auto">
              <a:xfrm>
                <a:off x="2427288" y="-2719388"/>
                <a:ext cx="576263" cy="801687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74"/>
              <p:cNvSpPr>
                <a:spLocks/>
              </p:cNvSpPr>
              <p:nvPr/>
            </p:nvSpPr>
            <p:spPr bwMode="auto">
              <a:xfrm>
                <a:off x="2430463" y="-1928813"/>
                <a:ext cx="573088" cy="298450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5"/>
              <p:cNvSpPr>
                <a:spLocks/>
              </p:cNvSpPr>
              <p:nvPr/>
            </p:nvSpPr>
            <p:spPr bwMode="auto">
              <a:xfrm>
                <a:off x="3294063" y="-2840038"/>
                <a:ext cx="211138" cy="222250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76"/>
              <p:cNvSpPr>
                <a:spLocks/>
              </p:cNvSpPr>
              <p:nvPr/>
            </p:nvSpPr>
            <p:spPr bwMode="auto">
              <a:xfrm>
                <a:off x="1922463" y="-2840038"/>
                <a:ext cx="219075" cy="222250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77"/>
              <p:cNvSpPr>
                <a:spLocks/>
              </p:cNvSpPr>
              <p:nvPr/>
            </p:nvSpPr>
            <p:spPr bwMode="auto">
              <a:xfrm>
                <a:off x="3290888" y="-2659063"/>
                <a:ext cx="214313" cy="139700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78"/>
              <p:cNvSpPr>
                <a:spLocks/>
              </p:cNvSpPr>
              <p:nvPr/>
            </p:nvSpPr>
            <p:spPr bwMode="auto">
              <a:xfrm>
                <a:off x="1922463" y="-2659063"/>
                <a:ext cx="219075" cy="136525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79"/>
              <p:cNvSpPr>
                <a:spLocks/>
              </p:cNvSpPr>
              <p:nvPr/>
            </p:nvSpPr>
            <p:spPr bwMode="auto">
              <a:xfrm>
                <a:off x="3019425" y="-2865438"/>
                <a:ext cx="319088" cy="557212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80"/>
              <p:cNvSpPr>
                <a:spLocks/>
              </p:cNvSpPr>
              <p:nvPr/>
            </p:nvSpPr>
            <p:spPr bwMode="auto">
              <a:xfrm>
                <a:off x="2087563" y="-2865438"/>
                <a:ext cx="320675" cy="557212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1"/>
              <p:cNvSpPr>
                <a:spLocks/>
              </p:cNvSpPr>
              <p:nvPr/>
            </p:nvSpPr>
            <p:spPr bwMode="auto">
              <a:xfrm>
                <a:off x="2212975" y="-2774950"/>
                <a:ext cx="195263" cy="406400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82"/>
              <p:cNvSpPr>
                <a:spLocks/>
              </p:cNvSpPr>
              <p:nvPr/>
            </p:nvSpPr>
            <p:spPr bwMode="auto">
              <a:xfrm>
                <a:off x="3019425" y="-2774950"/>
                <a:ext cx="200025" cy="406400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183"/>
              <p:cNvSpPr>
                <a:spLocks noEditPoints="1"/>
              </p:cNvSpPr>
              <p:nvPr/>
            </p:nvSpPr>
            <p:spPr bwMode="auto">
              <a:xfrm>
                <a:off x="2747963" y="-2960688"/>
                <a:ext cx="255588" cy="158750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184"/>
              <p:cNvSpPr>
                <a:spLocks noEditPoints="1"/>
              </p:cNvSpPr>
              <p:nvPr/>
            </p:nvSpPr>
            <p:spPr bwMode="auto">
              <a:xfrm>
                <a:off x="2430463" y="-2960688"/>
                <a:ext cx="249238" cy="158750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185"/>
              <p:cNvSpPr>
                <a:spLocks/>
              </p:cNvSpPr>
              <p:nvPr/>
            </p:nvSpPr>
            <p:spPr bwMode="auto">
              <a:xfrm>
                <a:off x="3294063" y="-3024188"/>
                <a:ext cx="165100" cy="301625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186"/>
              <p:cNvSpPr>
                <a:spLocks/>
              </p:cNvSpPr>
              <p:nvPr/>
            </p:nvSpPr>
            <p:spPr bwMode="auto">
              <a:xfrm>
                <a:off x="1971675" y="-3024188"/>
                <a:ext cx="169863" cy="304800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187"/>
              <p:cNvSpPr>
                <a:spLocks/>
              </p:cNvSpPr>
              <p:nvPr/>
            </p:nvSpPr>
            <p:spPr bwMode="auto">
              <a:xfrm>
                <a:off x="2597150" y="-3241675"/>
                <a:ext cx="241300" cy="134937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188"/>
              <p:cNvSpPr>
                <a:spLocks/>
              </p:cNvSpPr>
              <p:nvPr/>
            </p:nvSpPr>
            <p:spPr bwMode="auto">
              <a:xfrm>
                <a:off x="2416175" y="-3076575"/>
                <a:ext cx="161925" cy="98425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189"/>
              <p:cNvSpPr>
                <a:spLocks/>
              </p:cNvSpPr>
              <p:nvPr/>
            </p:nvSpPr>
            <p:spPr bwMode="auto">
              <a:xfrm>
                <a:off x="2857500" y="-3084513"/>
                <a:ext cx="161925" cy="106362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190"/>
              <p:cNvSpPr>
                <a:spLocks/>
              </p:cNvSpPr>
              <p:nvPr/>
            </p:nvSpPr>
            <p:spPr bwMode="auto">
              <a:xfrm>
                <a:off x="3252788" y="-2516188"/>
                <a:ext cx="206375" cy="95250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191"/>
              <p:cNvSpPr>
                <a:spLocks/>
              </p:cNvSpPr>
              <p:nvPr/>
            </p:nvSpPr>
            <p:spPr bwMode="auto">
              <a:xfrm>
                <a:off x="1971675" y="-2516188"/>
                <a:ext cx="211138" cy="95250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192"/>
              <p:cNvSpPr>
                <a:spLocks/>
              </p:cNvSpPr>
              <p:nvPr/>
            </p:nvSpPr>
            <p:spPr bwMode="auto">
              <a:xfrm>
                <a:off x="3189288" y="-2439988"/>
                <a:ext cx="206375" cy="101600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193"/>
              <p:cNvSpPr>
                <a:spLocks/>
              </p:cNvSpPr>
              <p:nvPr/>
            </p:nvSpPr>
            <p:spPr bwMode="auto">
              <a:xfrm>
                <a:off x="2035175" y="-2439988"/>
                <a:ext cx="203200" cy="101600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194"/>
              <p:cNvSpPr>
                <a:spLocks/>
              </p:cNvSpPr>
              <p:nvPr/>
            </p:nvSpPr>
            <p:spPr bwMode="auto">
              <a:xfrm>
                <a:off x="2555875" y="-2816225"/>
                <a:ext cx="134938" cy="134937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195"/>
              <p:cNvSpPr>
                <a:spLocks/>
              </p:cNvSpPr>
              <p:nvPr/>
            </p:nvSpPr>
            <p:spPr bwMode="auto">
              <a:xfrm>
                <a:off x="2732088" y="-2816225"/>
                <a:ext cx="147638" cy="134937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196"/>
              <p:cNvSpPr>
                <a:spLocks/>
              </p:cNvSpPr>
              <p:nvPr/>
            </p:nvSpPr>
            <p:spPr bwMode="auto">
              <a:xfrm>
                <a:off x="2130425" y="-2376488"/>
                <a:ext cx="179388" cy="112712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197"/>
              <p:cNvSpPr>
                <a:spLocks/>
              </p:cNvSpPr>
              <p:nvPr/>
            </p:nvSpPr>
            <p:spPr bwMode="auto">
              <a:xfrm>
                <a:off x="3124200" y="-2376488"/>
                <a:ext cx="180975" cy="112712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198"/>
              <p:cNvSpPr>
                <a:spLocks noEditPoints="1"/>
              </p:cNvSpPr>
              <p:nvPr/>
            </p:nvSpPr>
            <p:spPr bwMode="auto">
              <a:xfrm>
                <a:off x="2325688" y="-2917825"/>
                <a:ext cx="139700" cy="93662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199"/>
              <p:cNvSpPr>
                <a:spLocks noEditPoints="1"/>
              </p:cNvSpPr>
              <p:nvPr/>
            </p:nvSpPr>
            <p:spPr bwMode="auto">
              <a:xfrm>
                <a:off x="2962275" y="-2917825"/>
                <a:ext cx="139700" cy="93662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200"/>
              <p:cNvSpPr>
                <a:spLocks/>
              </p:cNvSpPr>
              <p:nvPr/>
            </p:nvSpPr>
            <p:spPr bwMode="auto">
              <a:xfrm>
                <a:off x="2178050" y="-3043238"/>
                <a:ext cx="84138" cy="158750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201"/>
              <p:cNvSpPr>
                <a:spLocks/>
              </p:cNvSpPr>
              <p:nvPr/>
            </p:nvSpPr>
            <p:spPr bwMode="auto">
              <a:xfrm>
                <a:off x="2679700" y="-3260725"/>
                <a:ext cx="68263" cy="123825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202"/>
              <p:cNvSpPr>
                <a:spLocks/>
              </p:cNvSpPr>
              <p:nvPr/>
            </p:nvSpPr>
            <p:spPr bwMode="auto">
              <a:xfrm>
                <a:off x="3170238" y="-3043238"/>
                <a:ext cx="82550" cy="158750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203"/>
              <p:cNvSpPr>
                <a:spLocks/>
              </p:cNvSpPr>
              <p:nvPr/>
            </p:nvSpPr>
            <p:spPr bwMode="auto">
              <a:xfrm>
                <a:off x="2262188" y="-2332038"/>
                <a:ext cx="120650" cy="98425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Freeform 204"/>
              <p:cNvSpPr>
                <a:spLocks/>
              </p:cNvSpPr>
              <p:nvPr/>
            </p:nvSpPr>
            <p:spPr bwMode="auto">
              <a:xfrm>
                <a:off x="3052763" y="-2332038"/>
                <a:ext cx="120650" cy="98425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Freeform 205"/>
              <p:cNvSpPr>
                <a:spLocks/>
              </p:cNvSpPr>
              <p:nvPr/>
            </p:nvSpPr>
            <p:spPr bwMode="auto">
              <a:xfrm>
                <a:off x="3008313" y="-3106738"/>
                <a:ext cx="120650" cy="153987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206"/>
              <p:cNvSpPr>
                <a:spLocks/>
              </p:cNvSpPr>
              <p:nvPr/>
            </p:nvSpPr>
            <p:spPr bwMode="auto">
              <a:xfrm>
                <a:off x="2298700" y="-3098800"/>
                <a:ext cx="128588" cy="146050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207"/>
              <p:cNvSpPr>
                <a:spLocks/>
              </p:cNvSpPr>
              <p:nvPr/>
            </p:nvSpPr>
            <p:spPr bwMode="auto">
              <a:xfrm>
                <a:off x="2924175" y="-2840038"/>
                <a:ext cx="177800" cy="84137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08"/>
              <p:cNvSpPr>
                <a:spLocks/>
              </p:cNvSpPr>
              <p:nvPr/>
            </p:nvSpPr>
            <p:spPr bwMode="auto">
              <a:xfrm>
                <a:off x="2333625" y="-2835275"/>
                <a:ext cx="169863" cy="71437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09"/>
              <p:cNvSpPr>
                <a:spLocks/>
              </p:cNvSpPr>
              <p:nvPr/>
            </p:nvSpPr>
            <p:spPr bwMode="auto">
              <a:xfrm>
                <a:off x="2743200" y="-3043238"/>
                <a:ext cx="125413" cy="9048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210"/>
              <p:cNvSpPr>
                <a:spLocks/>
              </p:cNvSpPr>
              <p:nvPr/>
            </p:nvSpPr>
            <p:spPr bwMode="auto">
              <a:xfrm>
                <a:off x="2559050" y="-3043238"/>
                <a:ext cx="139700" cy="101600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Freeform 211"/>
              <p:cNvSpPr>
                <a:spLocks/>
              </p:cNvSpPr>
              <p:nvPr/>
            </p:nvSpPr>
            <p:spPr bwMode="auto">
              <a:xfrm>
                <a:off x="2182813" y="-3122613"/>
                <a:ext cx="161925" cy="7937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Freeform 212"/>
              <p:cNvSpPr>
                <a:spLocks/>
              </p:cNvSpPr>
              <p:nvPr/>
            </p:nvSpPr>
            <p:spPr bwMode="auto">
              <a:xfrm>
                <a:off x="3090863" y="-3128963"/>
                <a:ext cx="161925" cy="85725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213"/>
              <p:cNvSpPr>
                <a:spLocks/>
              </p:cNvSpPr>
              <p:nvPr/>
            </p:nvSpPr>
            <p:spPr bwMode="auto">
              <a:xfrm>
                <a:off x="2430463" y="-2967038"/>
                <a:ext cx="125413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Freeform 214"/>
              <p:cNvSpPr>
                <a:spLocks/>
              </p:cNvSpPr>
              <p:nvPr/>
            </p:nvSpPr>
            <p:spPr bwMode="auto">
              <a:xfrm>
                <a:off x="2879725" y="-2967038"/>
                <a:ext cx="123825" cy="14287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Freeform 215"/>
              <p:cNvSpPr>
                <a:spLocks/>
              </p:cNvSpPr>
              <p:nvPr/>
            </p:nvSpPr>
            <p:spPr bwMode="auto">
              <a:xfrm>
                <a:off x="2630488" y="-3065463"/>
                <a:ext cx="173038" cy="1111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216"/>
              <p:cNvSpPr>
                <a:spLocks/>
              </p:cNvSpPr>
              <p:nvPr/>
            </p:nvSpPr>
            <p:spPr bwMode="auto">
              <a:xfrm>
                <a:off x="2687638" y="-3381375"/>
                <a:ext cx="55563" cy="55562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217"/>
              <p:cNvSpPr>
                <a:spLocks/>
              </p:cNvSpPr>
              <p:nvPr/>
            </p:nvSpPr>
            <p:spPr bwMode="auto">
              <a:xfrm>
                <a:off x="2924175" y="-3087688"/>
                <a:ext cx="26988" cy="74612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218"/>
              <p:cNvSpPr>
                <a:spLocks/>
              </p:cNvSpPr>
              <p:nvPr/>
            </p:nvSpPr>
            <p:spPr bwMode="auto">
              <a:xfrm>
                <a:off x="2476500" y="-3087688"/>
                <a:ext cx="33338" cy="74612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Freeform 219"/>
              <p:cNvSpPr>
                <a:spLocks/>
              </p:cNvSpPr>
              <p:nvPr/>
            </p:nvSpPr>
            <p:spPr bwMode="auto">
              <a:xfrm>
                <a:off x="2465388" y="-3189288"/>
                <a:ext cx="49213" cy="52387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Freeform 220"/>
              <p:cNvSpPr>
                <a:spLocks/>
              </p:cNvSpPr>
              <p:nvPr/>
            </p:nvSpPr>
            <p:spPr bwMode="auto">
              <a:xfrm>
                <a:off x="2913063" y="-3189288"/>
                <a:ext cx="49213" cy="52387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Oval 221"/>
              <p:cNvSpPr>
                <a:spLocks noChangeArrowheads="1"/>
              </p:cNvSpPr>
              <p:nvPr/>
            </p:nvSpPr>
            <p:spPr bwMode="auto">
              <a:xfrm>
                <a:off x="2701925" y="-3302000"/>
                <a:ext cx="30163" cy="2540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Freeform 222"/>
              <p:cNvSpPr>
                <a:spLocks/>
              </p:cNvSpPr>
              <p:nvPr/>
            </p:nvSpPr>
            <p:spPr bwMode="auto">
              <a:xfrm>
                <a:off x="2484438" y="-3122613"/>
                <a:ext cx="19050" cy="23812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Freeform 223"/>
              <p:cNvSpPr>
                <a:spLocks/>
              </p:cNvSpPr>
              <p:nvPr/>
            </p:nvSpPr>
            <p:spPr bwMode="auto">
              <a:xfrm>
                <a:off x="2928938" y="-3122613"/>
                <a:ext cx="22225" cy="23812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Freeform 224"/>
              <p:cNvSpPr>
                <a:spLocks/>
              </p:cNvSpPr>
              <p:nvPr/>
            </p:nvSpPr>
            <p:spPr bwMode="auto">
              <a:xfrm>
                <a:off x="2786063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Freeform 225"/>
              <p:cNvSpPr>
                <a:spLocks/>
              </p:cNvSpPr>
              <p:nvPr/>
            </p:nvSpPr>
            <p:spPr bwMode="auto">
              <a:xfrm>
                <a:off x="2668588" y="-3098800"/>
                <a:ext cx="11113" cy="22225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Freeform 226"/>
              <p:cNvSpPr>
                <a:spLocks/>
              </p:cNvSpPr>
              <p:nvPr/>
            </p:nvSpPr>
            <p:spPr bwMode="auto">
              <a:xfrm>
                <a:off x="2709863" y="-3098800"/>
                <a:ext cx="15875" cy="22225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Freeform 227"/>
              <p:cNvSpPr>
                <a:spLocks/>
              </p:cNvSpPr>
              <p:nvPr/>
            </p:nvSpPr>
            <p:spPr bwMode="auto">
              <a:xfrm>
                <a:off x="2747963" y="-3095625"/>
                <a:ext cx="11113" cy="19050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Freeform 228"/>
              <p:cNvSpPr>
                <a:spLocks/>
              </p:cNvSpPr>
              <p:nvPr/>
            </p:nvSpPr>
            <p:spPr bwMode="auto">
              <a:xfrm>
                <a:off x="2630488" y="-3095625"/>
                <a:ext cx="19050" cy="19050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Freeform 229"/>
              <p:cNvSpPr>
                <a:spLocks/>
              </p:cNvSpPr>
              <p:nvPr/>
            </p:nvSpPr>
            <p:spPr bwMode="auto">
              <a:xfrm>
                <a:off x="2605088" y="-1951038"/>
                <a:ext cx="222250" cy="68262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Freeform 230"/>
              <p:cNvSpPr>
                <a:spLocks/>
              </p:cNvSpPr>
              <p:nvPr/>
            </p:nvSpPr>
            <p:spPr bwMode="auto">
              <a:xfrm>
                <a:off x="2698750" y="-2414588"/>
                <a:ext cx="26988" cy="38100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Freeform 231"/>
              <p:cNvSpPr>
                <a:spLocks/>
              </p:cNvSpPr>
              <p:nvPr/>
            </p:nvSpPr>
            <p:spPr bwMode="auto">
              <a:xfrm>
                <a:off x="2762250" y="-2414588"/>
                <a:ext cx="30163" cy="38100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232"/>
              <p:cNvSpPr>
                <a:spLocks noEditPoints="1"/>
              </p:cNvSpPr>
              <p:nvPr/>
            </p:nvSpPr>
            <p:spPr bwMode="auto">
              <a:xfrm>
                <a:off x="2616200" y="-2459038"/>
                <a:ext cx="200025" cy="349250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233"/>
              <p:cNvSpPr>
                <a:spLocks/>
              </p:cNvSpPr>
              <p:nvPr/>
            </p:nvSpPr>
            <p:spPr bwMode="auto">
              <a:xfrm>
                <a:off x="2638425" y="-2428875"/>
                <a:ext cx="30163" cy="52387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2676525" y="-2497138"/>
                <a:ext cx="74613" cy="3175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2709863" y="-2587625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Oval 236"/>
              <p:cNvSpPr>
                <a:spLocks noChangeArrowheads="1"/>
              </p:cNvSpPr>
              <p:nvPr/>
            </p:nvSpPr>
            <p:spPr bwMode="auto">
              <a:xfrm>
                <a:off x="2709863" y="-2565400"/>
                <a:ext cx="11113" cy="7937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2747963" y="-2535238"/>
                <a:ext cx="3175" cy="476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238"/>
              <p:cNvSpPr>
                <a:spLocks/>
              </p:cNvSpPr>
              <p:nvPr/>
            </p:nvSpPr>
            <p:spPr bwMode="auto">
              <a:xfrm>
                <a:off x="2736850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239"/>
              <p:cNvSpPr>
                <a:spLocks/>
              </p:cNvSpPr>
              <p:nvPr/>
            </p:nvSpPr>
            <p:spPr bwMode="auto">
              <a:xfrm>
                <a:off x="2743200" y="-2546350"/>
                <a:ext cx="4763" cy="1111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Freeform 240"/>
              <p:cNvSpPr>
                <a:spLocks/>
              </p:cNvSpPr>
              <p:nvPr/>
            </p:nvSpPr>
            <p:spPr bwMode="auto">
              <a:xfrm>
                <a:off x="2732088" y="-2535238"/>
                <a:ext cx="11113" cy="4762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241"/>
              <p:cNvSpPr>
                <a:spLocks/>
              </p:cNvSpPr>
              <p:nvPr/>
            </p:nvSpPr>
            <p:spPr bwMode="auto">
              <a:xfrm>
                <a:off x="2732088" y="-2530475"/>
                <a:ext cx="11113" cy="1111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242"/>
              <p:cNvSpPr>
                <a:spLocks/>
              </p:cNvSpPr>
              <p:nvPr/>
            </p:nvSpPr>
            <p:spPr bwMode="auto">
              <a:xfrm>
                <a:off x="2720975" y="-2516188"/>
                <a:ext cx="22225" cy="7937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243"/>
              <p:cNvSpPr>
                <a:spLocks/>
              </p:cNvSpPr>
              <p:nvPr/>
            </p:nvSpPr>
            <p:spPr bwMode="auto">
              <a:xfrm>
                <a:off x="2736850" y="-2519363"/>
                <a:ext cx="11113" cy="3175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244"/>
              <p:cNvSpPr>
                <a:spLocks/>
              </p:cNvSpPr>
              <p:nvPr/>
            </p:nvSpPr>
            <p:spPr bwMode="auto">
              <a:xfrm>
                <a:off x="2747963" y="-2522538"/>
                <a:ext cx="3175" cy="3175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245"/>
              <p:cNvSpPr>
                <a:spLocks/>
              </p:cNvSpPr>
              <p:nvPr/>
            </p:nvSpPr>
            <p:spPr bwMode="auto">
              <a:xfrm>
                <a:off x="2751138" y="-2530475"/>
                <a:ext cx="7938" cy="7937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Freeform 246"/>
              <p:cNvSpPr>
                <a:spLocks/>
              </p:cNvSpPr>
              <p:nvPr/>
            </p:nvSpPr>
            <p:spPr bwMode="auto">
              <a:xfrm>
                <a:off x="2759075" y="-2535238"/>
                <a:ext cx="11113" cy="12700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Freeform 247"/>
              <p:cNvSpPr>
                <a:spLocks/>
              </p:cNvSpPr>
              <p:nvPr/>
            </p:nvSpPr>
            <p:spPr bwMode="auto">
              <a:xfrm>
                <a:off x="2759075" y="-2552700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Freeform 248"/>
              <p:cNvSpPr>
                <a:spLocks/>
              </p:cNvSpPr>
              <p:nvPr/>
            </p:nvSpPr>
            <p:spPr bwMode="auto">
              <a:xfrm>
                <a:off x="2751138" y="-254635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Freeform 249"/>
              <p:cNvSpPr>
                <a:spLocks/>
              </p:cNvSpPr>
              <p:nvPr/>
            </p:nvSpPr>
            <p:spPr bwMode="auto">
              <a:xfrm>
                <a:off x="2747963" y="-2552700"/>
                <a:ext cx="3175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Freeform 250"/>
              <p:cNvSpPr>
                <a:spLocks/>
              </p:cNvSpPr>
              <p:nvPr/>
            </p:nvSpPr>
            <p:spPr bwMode="auto">
              <a:xfrm>
                <a:off x="2736850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Freeform 251"/>
              <p:cNvSpPr>
                <a:spLocks/>
              </p:cNvSpPr>
              <p:nvPr/>
            </p:nvSpPr>
            <p:spPr bwMode="auto">
              <a:xfrm>
                <a:off x="2736850" y="-2552700"/>
                <a:ext cx="6350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252"/>
              <p:cNvSpPr>
                <a:spLocks/>
              </p:cNvSpPr>
              <p:nvPr/>
            </p:nvSpPr>
            <p:spPr bwMode="auto">
              <a:xfrm>
                <a:off x="2732088" y="-2546350"/>
                <a:ext cx="4763" cy="1111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Freeform 253"/>
              <p:cNvSpPr>
                <a:spLocks/>
              </p:cNvSpPr>
              <p:nvPr/>
            </p:nvSpPr>
            <p:spPr bwMode="auto">
              <a:xfrm>
                <a:off x="2732088" y="-2535238"/>
                <a:ext cx="4763" cy="12700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Freeform 254"/>
              <p:cNvSpPr>
                <a:spLocks/>
              </p:cNvSpPr>
              <p:nvPr/>
            </p:nvSpPr>
            <p:spPr bwMode="auto">
              <a:xfrm>
                <a:off x="2725738" y="-2522538"/>
                <a:ext cx="6350" cy="3175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255"/>
              <p:cNvSpPr>
                <a:spLocks/>
              </p:cNvSpPr>
              <p:nvPr/>
            </p:nvSpPr>
            <p:spPr bwMode="auto">
              <a:xfrm>
                <a:off x="2713038" y="-2519363"/>
                <a:ext cx="23813" cy="1111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Oval 256"/>
              <p:cNvSpPr>
                <a:spLocks noChangeArrowheads="1"/>
              </p:cNvSpPr>
              <p:nvPr/>
            </p:nvSpPr>
            <p:spPr bwMode="auto">
              <a:xfrm>
                <a:off x="2709863" y="-2535238"/>
                <a:ext cx="3175" cy="476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Freeform 257"/>
              <p:cNvSpPr>
                <a:spLocks/>
              </p:cNvSpPr>
              <p:nvPr/>
            </p:nvSpPr>
            <p:spPr bwMode="auto">
              <a:xfrm>
                <a:off x="2709863" y="-2530475"/>
                <a:ext cx="3175" cy="14287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Oval 258"/>
              <p:cNvSpPr>
                <a:spLocks noChangeArrowheads="1"/>
              </p:cNvSpPr>
              <p:nvPr/>
            </p:nvSpPr>
            <p:spPr bwMode="auto">
              <a:xfrm>
                <a:off x="2709863" y="-2546350"/>
                <a:ext cx="11113" cy="11112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Oval 259"/>
              <p:cNvSpPr>
                <a:spLocks noChangeArrowheads="1"/>
              </p:cNvSpPr>
              <p:nvPr/>
            </p:nvSpPr>
            <p:spPr bwMode="auto">
              <a:xfrm>
                <a:off x="2709863" y="-2552700"/>
                <a:ext cx="11113" cy="6350"/>
              </a:xfrm>
              <a:prstGeom prst="ellipse">
                <a:avLst/>
              </a:pr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Freeform 260"/>
              <p:cNvSpPr>
                <a:spLocks/>
              </p:cNvSpPr>
              <p:nvPr/>
            </p:nvSpPr>
            <p:spPr bwMode="auto">
              <a:xfrm>
                <a:off x="2720975" y="-2530475"/>
                <a:ext cx="4763" cy="14287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Freeform 261"/>
              <p:cNvSpPr>
                <a:spLocks/>
              </p:cNvSpPr>
              <p:nvPr/>
            </p:nvSpPr>
            <p:spPr bwMode="auto">
              <a:xfrm>
                <a:off x="2701925" y="-2530475"/>
                <a:ext cx="7938" cy="14287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262"/>
              <p:cNvSpPr>
                <a:spLocks/>
              </p:cNvSpPr>
              <p:nvPr/>
            </p:nvSpPr>
            <p:spPr bwMode="auto">
              <a:xfrm>
                <a:off x="2690813" y="-2519363"/>
                <a:ext cx="19050" cy="1111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263"/>
              <p:cNvSpPr>
                <a:spLocks/>
              </p:cNvSpPr>
              <p:nvPr/>
            </p:nvSpPr>
            <p:spPr bwMode="auto">
              <a:xfrm>
                <a:off x="2687638" y="-2519363"/>
                <a:ext cx="3175" cy="3175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Freeform 264"/>
              <p:cNvSpPr>
                <a:spLocks/>
              </p:cNvSpPr>
              <p:nvPr/>
            </p:nvSpPr>
            <p:spPr bwMode="auto">
              <a:xfrm>
                <a:off x="2679700" y="-2530475"/>
                <a:ext cx="11113" cy="1111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265"/>
              <p:cNvSpPr>
                <a:spLocks/>
              </p:cNvSpPr>
              <p:nvPr/>
            </p:nvSpPr>
            <p:spPr bwMode="auto">
              <a:xfrm>
                <a:off x="2676525" y="-2530475"/>
                <a:ext cx="11113" cy="7937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266"/>
              <p:cNvSpPr>
                <a:spLocks/>
              </p:cNvSpPr>
              <p:nvPr/>
            </p:nvSpPr>
            <p:spPr bwMode="auto">
              <a:xfrm>
                <a:off x="2679700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Freeform 267"/>
              <p:cNvSpPr>
                <a:spLocks/>
              </p:cNvSpPr>
              <p:nvPr/>
            </p:nvSpPr>
            <p:spPr bwMode="auto">
              <a:xfrm>
                <a:off x="2676525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Freeform 268"/>
              <p:cNvSpPr>
                <a:spLocks/>
              </p:cNvSpPr>
              <p:nvPr/>
            </p:nvSpPr>
            <p:spPr bwMode="auto">
              <a:xfrm>
                <a:off x="2668588" y="-2535238"/>
                <a:ext cx="11113" cy="476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Freeform 269"/>
              <p:cNvSpPr>
                <a:spLocks/>
              </p:cNvSpPr>
              <p:nvPr/>
            </p:nvSpPr>
            <p:spPr bwMode="auto">
              <a:xfrm>
                <a:off x="2665413" y="-2530475"/>
                <a:ext cx="11113" cy="7937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Freeform 270"/>
              <p:cNvSpPr>
                <a:spLocks/>
              </p:cNvSpPr>
              <p:nvPr/>
            </p:nvSpPr>
            <p:spPr bwMode="auto">
              <a:xfrm>
                <a:off x="2668588" y="-2522538"/>
                <a:ext cx="11113" cy="3175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Freeform 271"/>
              <p:cNvSpPr>
                <a:spLocks/>
              </p:cNvSpPr>
              <p:nvPr/>
            </p:nvSpPr>
            <p:spPr bwMode="auto">
              <a:xfrm>
                <a:off x="2679700" y="-2519363"/>
                <a:ext cx="7938" cy="3175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272"/>
              <p:cNvSpPr>
                <a:spLocks/>
              </p:cNvSpPr>
              <p:nvPr/>
            </p:nvSpPr>
            <p:spPr bwMode="auto">
              <a:xfrm>
                <a:off x="2679700" y="-2516188"/>
                <a:ext cx="22225" cy="7937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273"/>
              <p:cNvSpPr>
                <a:spLocks/>
              </p:cNvSpPr>
              <p:nvPr/>
            </p:nvSpPr>
            <p:spPr bwMode="auto">
              <a:xfrm>
                <a:off x="2690813" y="-2522538"/>
                <a:ext cx="7938" cy="3175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274"/>
              <p:cNvSpPr>
                <a:spLocks/>
              </p:cNvSpPr>
              <p:nvPr/>
            </p:nvSpPr>
            <p:spPr bwMode="auto">
              <a:xfrm>
                <a:off x="2687638" y="-2535238"/>
                <a:ext cx="11113" cy="12700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275"/>
              <p:cNvSpPr>
                <a:spLocks/>
              </p:cNvSpPr>
              <p:nvPr/>
            </p:nvSpPr>
            <p:spPr bwMode="auto">
              <a:xfrm>
                <a:off x="2687638" y="-2546350"/>
                <a:ext cx="3175" cy="1111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276"/>
              <p:cNvSpPr>
                <a:spLocks/>
              </p:cNvSpPr>
              <p:nvPr/>
            </p:nvSpPr>
            <p:spPr bwMode="auto">
              <a:xfrm>
                <a:off x="2679700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277"/>
              <p:cNvSpPr>
                <a:spLocks/>
              </p:cNvSpPr>
              <p:nvPr/>
            </p:nvSpPr>
            <p:spPr bwMode="auto">
              <a:xfrm>
                <a:off x="2676525" y="-2557463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278"/>
              <p:cNvSpPr>
                <a:spLocks/>
              </p:cNvSpPr>
              <p:nvPr/>
            </p:nvSpPr>
            <p:spPr bwMode="auto">
              <a:xfrm>
                <a:off x="2668588" y="-2552700"/>
                <a:ext cx="11113" cy="1111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279"/>
              <p:cNvSpPr>
                <a:spLocks/>
              </p:cNvSpPr>
              <p:nvPr/>
            </p:nvSpPr>
            <p:spPr bwMode="auto">
              <a:xfrm>
                <a:off x="2665413" y="-2546350"/>
                <a:ext cx="11113" cy="1111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280"/>
              <p:cNvSpPr>
                <a:spLocks/>
              </p:cNvSpPr>
              <p:nvPr/>
            </p:nvSpPr>
            <p:spPr bwMode="auto">
              <a:xfrm>
                <a:off x="2660650" y="-2552700"/>
                <a:ext cx="7938" cy="1111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281"/>
              <p:cNvSpPr>
                <a:spLocks/>
              </p:cNvSpPr>
              <p:nvPr/>
            </p:nvSpPr>
            <p:spPr bwMode="auto">
              <a:xfrm>
                <a:off x="2660650" y="-2535238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282"/>
              <p:cNvSpPr>
                <a:spLocks/>
              </p:cNvSpPr>
              <p:nvPr/>
            </p:nvSpPr>
            <p:spPr bwMode="auto">
              <a:xfrm>
                <a:off x="2660650" y="-2530475"/>
                <a:ext cx="4763" cy="7937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283"/>
              <p:cNvSpPr>
                <a:spLocks/>
              </p:cNvSpPr>
              <p:nvPr/>
            </p:nvSpPr>
            <p:spPr bwMode="auto">
              <a:xfrm>
                <a:off x="2665413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284"/>
              <p:cNvSpPr>
                <a:spLocks/>
              </p:cNvSpPr>
              <p:nvPr/>
            </p:nvSpPr>
            <p:spPr bwMode="auto">
              <a:xfrm>
                <a:off x="2668588" y="-2519363"/>
                <a:ext cx="7938" cy="1111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285"/>
              <p:cNvSpPr>
                <a:spLocks/>
              </p:cNvSpPr>
              <p:nvPr/>
            </p:nvSpPr>
            <p:spPr bwMode="auto">
              <a:xfrm>
                <a:off x="2668588" y="-2516188"/>
                <a:ext cx="11113" cy="7937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286"/>
              <p:cNvSpPr>
                <a:spLocks/>
              </p:cNvSpPr>
              <p:nvPr/>
            </p:nvSpPr>
            <p:spPr bwMode="auto">
              <a:xfrm>
                <a:off x="2676525" y="-2505075"/>
                <a:ext cx="74613" cy="7937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287"/>
              <p:cNvSpPr>
                <a:spLocks/>
              </p:cNvSpPr>
              <p:nvPr/>
            </p:nvSpPr>
            <p:spPr bwMode="auto">
              <a:xfrm>
                <a:off x="2743200" y="-2516188"/>
                <a:ext cx="7938" cy="7937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288"/>
              <p:cNvSpPr>
                <a:spLocks/>
              </p:cNvSpPr>
              <p:nvPr/>
            </p:nvSpPr>
            <p:spPr bwMode="auto">
              <a:xfrm>
                <a:off x="2747963" y="-2519363"/>
                <a:ext cx="11113" cy="1111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289"/>
              <p:cNvSpPr>
                <a:spLocks/>
              </p:cNvSpPr>
              <p:nvPr/>
            </p:nvSpPr>
            <p:spPr bwMode="auto">
              <a:xfrm>
                <a:off x="2759075" y="-2522538"/>
                <a:ext cx="3175" cy="6350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290"/>
              <p:cNvSpPr>
                <a:spLocks/>
              </p:cNvSpPr>
              <p:nvPr/>
            </p:nvSpPr>
            <p:spPr bwMode="auto">
              <a:xfrm>
                <a:off x="2762250" y="-2530475"/>
                <a:ext cx="7938" cy="7937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291"/>
              <p:cNvSpPr>
                <a:spLocks/>
              </p:cNvSpPr>
              <p:nvPr/>
            </p:nvSpPr>
            <p:spPr bwMode="auto">
              <a:xfrm>
                <a:off x="2762250" y="-2546350"/>
                <a:ext cx="7938" cy="15875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292"/>
              <p:cNvSpPr>
                <a:spLocks/>
              </p:cNvSpPr>
              <p:nvPr/>
            </p:nvSpPr>
            <p:spPr bwMode="auto">
              <a:xfrm>
                <a:off x="2762250" y="-2557463"/>
                <a:ext cx="7938" cy="1111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293"/>
              <p:cNvSpPr>
                <a:spLocks/>
              </p:cNvSpPr>
              <p:nvPr/>
            </p:nvSpPr>
            <p:spPr bwMode="auto">
              <a:xfrm>
                <a:off x="2759075" y="-2565400"/>
                <a:ext cx="3175" cy="7937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294"/>
              <p:cNvSpPr>
                <a:spLocks/>
              </p:cNvSpPr>
              <p:nvPr/>
            </p:nvSpPr>
            <p:spPr bwMode="auto">
              <a:xfrm>
                <a:off x="2751138" y="-2557463"/>
                <a:ext cx="7938" cy="1111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295"/>
              <p:cNvSpPr>
                <a:spLocks/>
              </p:cNvSpPr>
              <p:nvPr/>
            </p:nvSpPr>
            <p:spPr bwMode="auto">
              <a:xfrm>
                <a:off x="2747963" y="-2565400"/>
                <a:ext cx="3175" cy="1270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296"/>
              <p:cNvSpPr>
                <a:spLocks/>
              </p:cNvSpPr>
              <p:nvPr/>
            </p:nvSpPr>
            <p:spPr bwMode="auto">
              <a:xfrm>
                <a:off x="2736850" y="-2565400"/>
                <a:ext cx="6350" cy="12700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297"/>
              <p:cNvSpPr>
                <a:spLocks/>
              </p:cNvSpPr>
              <p:nvPr/>
            </p:nvSpPr>
            <p:spPr bwMode="auto">
              <a:xfrm>
                <a:off x="2725738" y="-2568575"/>
                <a:ext cx="11113" cy="38100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298"/>
              <p:cNvSpPr>
                <a:spLocks/>
              </p:cNvSpPr>
              <p:nvPr/>
            </p:nvSpPr>
            <p:spPr bwMode="auto">
              <a:xfrm>
                <a:off x="2720975" y="-2565400"/>
                <a:ext cx="4763" cy="34925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299"/>
              <p:cNvSpPr>
                <a:spLocks/>
              </p:cNvSpPr>
              <p:nvPr/>
            </p:nvSpPr>
            <p:spPr bwMode="auto">
              <a:xfrm>
                <a:off x="2701925" y="-2613025"/>
                <a:ext cx="23813" cy="22225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300"/>
              <p:cNvSpPr>
                <a:spLocks/>
              </p:cNvSpPr>
              <p:nvPr/>
            </p:nvSpPr>
            <p:spPr bwMode="auto">
              <a:xfrm>
                <a:off x="2698750" y="-2565400"/>
                <a:ext cx="11113" cy="34925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301"/>
              <p:cNvSpPr>
                <a:spLocks/>
              </p:cNvSpPr>
              <p:nvPr/>
            </p:nvSpPr>
            <p:spPr bwMode="auto">
              <a:xfrm>
                <a:off x="2690813" y="-2568575"/>
                <a:ext cx="11113" cy="38100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302"/>
              <p:cNvSpPr>
                <a:spLocks/>
              </p:cNvSpPr>
              <p:nvPr/>
            </p:nvSpPr>
            <p:spPr bwMode="auto">
              <a:xfrm>
                <a:off x="2679700" y="-2565400"/>
                <a:ext cx="7938" cy="12700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303"/>
              <p:cNvSpPr>
                <a:spLocks/>
              </p:cNvSpPr>
              <p:nvPr/>
            </p:nvSpPr>
            <p:spPr bwMode="auto">
              <a:xfrm>
                <a:off x="2668588" y="-2565400"/>
                <a:ext cx="11113" cy="12700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304"/>
              <p:cNvSpPr>
                <a:spLocks/>
              </p:cNvSpPr>
              <p:nvPr/>
            </p:nvSpPr>
            <p:spPr bwMode="auto">
              <a:xfrm>
                <a:off x="2665413" y="-2557463"/>
                <a:ext cx="11113" cy="1111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305"/>
              <p:cNvSpPr>
                <a:spLocks/>
              </p:cNvSpPr>
              <p:nvPr/>
            </p:nvSpPr>
            <p:spPr bwMode="auto">
              <a:xfrm>
                <a:off x="2665413" y="-2565400"/>
                <a:ext cx="3175" cy="7937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306"/>
              <p:cNvSpPr>
                <a:spLocks/>
              </p:cNvSpPr>
              <p:nvPr/>
            </p:nvSpPr>
            <p:spPr bwMode="auto">
              <a:xfrm>
                <a:off x="2660650" y="-2557463"/>
                <a:ext cx="4763" cy="1111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307"/>
              <p:cNvSpPr>
                <a:spLocks/>
              </p:cNvSpPr>
              <p:nvPr/>
            </p:nvSpPr>
            <p:spPr bwMode="auto">
              <a:xfrm>
                <a:off x="2652713" y="-2546350"/>
                <a:ext cx="12700" cy="15875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308"/>
              <p:cNvSpPr>
                <a:spLocks/>
              </p:cNvSpPr>
              <p:nvPr/>
            </p:nvSpPr>
            <p:spPr bwMode="auto">
              <a:xfrm>
                <a:off x="2641600" y="-2486025"/>
                <a:ext cx="139700" cy="1111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309"/>
              <p:cNvSpPr>
                <a:spLocks/>
              </p:cNvSpPr>
              <p:nvPr/>
            </p:nvSpPr>
            <p:spPr bwMode="auto">
              <a:xfrm>
                <a:off x="2649538" y="-2470150"/>
                <a:ext cx="123825" cy="6350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310"/>
              <p:cNvSpPr>
                <a:spLocks/>
              </p:cNvSpPr>
              <p:nvPr/>
            </p:nvSpPr>
            <p:spPr bwMode="auto">
              <a:xfrm>
                <a:off x="2638425" y="-2085975"/>
                <a:ext cx="147638" cy="3175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311"/>
              <p:cNvSpPr>
                <a:spLocks/>
              </p:cNvSpPr>
              <p:nvPr/>
            </p:nvSpPr>
            <p:spPr bwMode="auto">
              <a:xfrm>
                <a:off x="2619375" y="-2071688"/>
                <a:ext cx="184150" cy="3175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312"/>
              <p:cNvSpPr>
                <a:spLocks/>
              </p:cNvSpPr>
              <p:nvPr/>
            </p:nvSpPr>
            <p:spPr bwMode="auto">
              <a:xfrm>
                <a:off x="2649538" y="-2098675"/>
                <a:ext cx="131763" cy="4762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313"/>
              <p:cNvSpPr>
                <a:spLocks/>
              </p:cNvSpPr>
              <p:nvPr/>
            </p:nvSpPr>
            <p:spPr bwMode="auto">
              <a:xfrm>
                <a:off x="2605088" y="-2055813"/>
                <a:ext cx="214313" cy="6350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314"/>
              <p:cNvSpPr>
                <a:spLocks/>
              </p:cNvSpPr>
              <p:nvPr/>
            </p:nvSpPr>
            <p:spPr bwMode="auto">
              <a:xfrm>
                <a:off x="2473325" y="-2409825"/>
                <a:ext cx="176213" cy="330200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15"/>
              <p:cNvSpPr>
                <a:spLocks/>
              </p:cNvSpPr>
              <p:nvPr/>
            </p:nvSpPr>
            <p:spPr bwMode="auto">
              <a:xfrm>
                <a:off x="2660650" y="-2014538"/>
                <a:ext cx="49213" cy="2540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6"/>
              <p:cNvSpPr>
                <a:spLocks/>
              </p:cNvSpPr>
              <p:nvPr/>
            </p:nvSpPr>
            <p:spPr bwMode="auto">
              <a:xfrm>
                <a:off x="2679700" y="-2044700"/>
                <a:ext cx="52388" cy="41275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17"/>
              <p:cNvSpPr>
                <a:spLocks/>
              </p:cNvSpPr>
              <p:nvPr/>
            </p:nvSpPr>
            <p:spPr bwMode="auto">
              <a:xfrm>
                <a:off x="2690813" y="-2044700"/>
                <a:ext cx="19050" cy="6350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18"/>
              <p:cNvSpPr>
                <a:spLocks/>
              </p:cNvSpPr>
              <p:nvPr/>
            </p:nvSpPr>
            <p:spPr bwMode="auto">
              <a:xfrm>
                <a:off x="2713038" y="-2025650"/>
                <a:ext cx="30163" cy="22225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19"/>
              <p:cNvSpPr>
                <a:spLocks/>
              </p:cNvSpPr>
              <p:nvPr/>
            </p:nvSpPr>
            <p:spPr bwMode="auto">
              <a:xfrm>
                <a:off x="2720975" y="-2014538"/>
                <a:ext cx="41275" cy="2540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20"/>
              <p:cNvSpPr>
                <a:spLocks/>
              </p:cNvSpPr>
              <p:nvPr/>
            </p:nvSpPr>
            <p:spPr bwMode="auto">
              <a:xfrm>
                <a:off x="2781300" y="-2409825"/>
                <a:ext cx="169863" cy="330200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21"/>
              <p:cNvSpPr>
                <a:spLocks noEditPoints="1"/>
              </p:cNvSpPr>
              <p:nvPr/>
            </p:nvSpPr>
            <p:spPr bwMode="auto">
              <a:xfrm>
                <a:off x="2665413" y="-2414588"/>
                <a:ext cx="25400" cy="38100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22"/>
              <p:cNvSpPr>
                <a:spLocks noEditPoints="1"/>
              </p:cNvSpPr>
              <p:nvPr/>
            </p:nvSpPr>
            <p:spPr bwMode="auto">
              <a:xfrm>
                <a:off x="2725738" y="-2425700"/>
                <a:ext cx="33338" cy="57150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solidFill>
                <a:srgbClr val="1F2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Line 324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Line 325"/>
              <p:cNvSpPr>
                <a:spLocks noChangeShapeType="1"/>
              </p:cNvSpPr>
              <p:nvPr/>
            </p:nvSpPr>
            <p:spPr bwMode="auto">
              <a:xfrm>
                <a:off x="2871788" y="-3897313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1546225" y="-3938587"/>
              <a:ext cx="2335213" cy="2898774"/>
              <a:chOff x="1546225" y="-3938587"/>
              <a:chExt cx="2335213" cy="2898774"/>
            </a:xfrm>
          </p:grpSpPr>
          <p:sp>
            <p:nvSpPr>
              <p:cNvPr id="31" name="Freeform 323"/>
              <p:cNvSpPr>
                <a:spLocks/>
              </p:cNvSpPr>
              <p:nvPr/>
            </p:nvSpPr>
            <p:spPr bwMode="auto">
              <a:xfrm>
                <a:off x="2725738" y="-3622675"/>
                <a:ext cx="1155700" cy="2454275"/>
              </a:xfrm>
              <a:custGeom>
                <a:avLst/>
                <a:gdLst>
                  <a:gd name="T0" fmla="*/ 307 w 307"/>
                  <a:gd name="T1" fmla="*/ 76 h 652"/>
                  <a:gd name="T2" fmla="*/ 307 w 307"/>
                  <a:gd name="T3" fmla="*/ 57 h 652"/>
                  <a:gd name="T4" fmla="*/ 269 w 307"/>
                  <a:gd name="T5" fmla="*/ 14 h 652"/>
                  <a:gd name="T6" fmla="*/ 236 w 307"/>
                  <a:gd name="T7" fmla="*/ 1 h 652"/>
                  <a:gd name="T8" fmla="*/ 236 w 307"/>
                  <a:gd name="T9" fmla="*/ 1 h 652"/>
                  <a:gd name="T10" fmla="*/ 235 w 307"/>
                  <a:gd name="T11" fmla="*/ 0 h 652"/>
                  <a:gd name="T12" fmla="*/ 235 w 307"/>
                  <a:gd name="T13" fmla="*/ 129 h 652"/>
                  <a:gd name="T14" fmla="*/ 235 w 307"/>
                  <a:gd name="T15" fmla="*/ 173 h 652"/>
                  <a:gd name="T16" fmla="*/ 235 w 307"/>
                  <a:gd name="T17" fmla="*/ 342 h 652"/>
                  <a:gd name="T18" fmla="*/ 235 w 307"/>
                  <a:gd name="T19" fmla="*/ 387 h 652"/>
                  <a:gd name="T20" fmla="*/ 235 w 307"/>
                  <a:gd name="T21" fmla="*/ 454 h 652"/>
                  <a:gd name="T22" fmla="*/ 216 w 307"/>
                  <a:gd name="T23" fmla="*/ 487 h 652"/>
                  <a:gd name="T24" fmla="*/ 0 w 307"/>
                  <a:gd name="T25" fmla="*/ 614 h 652"/>
                  <a:gd name="T26" fmla="*/ 67 w 307"/>
                  <a:gd name="T27" fmla="*/ 652 h 652"/>
                  <a:gd name="T28" fmla="*/ 262 w 307"/>
                  <a:gd name="T29" fmla="*/ 542 h 652"/>
                  <a:gd name="T30" fmla="*/ 307 w 307"/>
                  <a:gd name="T31" fmla="*/ 464 h 652"/>
                  <a:gd name="T32" fmla="*/ 307 w 307"/>
                  <a:gd name="T33" fmla="*/ 387 h 652"/>
                  <a:gd name="T34" fmla="*/ 307 w 307"/>
                  <a:gd name="T35" fmla="*/ 387 h 652"/>
                  <a:gd name="T36" fmla="*/ 307 w 307"/>
                  <a:gd name="T37" fmla="*/ 173 h 652"/>
                  <a:gd name="T38" fmla="*/ 307 w 307"/>
                  <a:gd name="T39" fmla="*/ 173 h 652"/>
                  <a:gd name="T40" fmla="*/ 307 w 307"/>
                  <a:gd name="T41" fmla="*/ 85 h 652"/>
                  <a:gd name="T42" fmla="*/ 307 w 307"/>
                  <a:gd name="T43" fmla="*/ 85 h 652"/>
                  <a:gd name="T44" fmla="*/ 307 w 307"/>
                  <a:gd name="T45" fmla="*/ 76 h 652"/>
                  <a:gd name="T46" fmla="*/ 307 w 307"/>
                  <a:gd name="T47" fmla="*/ 76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07" h="652">
                    <a:moveTo>
                      <a:pt x="307" y="76"/>
                    </a:moveTo>
                    <a:cubicBezTo>
                      <a:pt x="307" y="57"/>
                      <a:pt x="307" y="57"/>
                      <a:pt x="307" y="57"/>
                    </a:cubicBezTo>
                    <a:cubicBezTo>
                      <a:pt x="307" y="39"/>
                      <a:pt x="293" y="22"/>
                      <a:pt x="269" y="14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5" y="129"/>
                      <a:pt x="235" y="129"/>
                      <a:pt x="235" y="129"/>
                    </a:cubicBezTo>
                    <a:cubicBezTo>
                      <a:pt x="235" y="173"/>
                      <a:pt x="235" y="173"/>
                      <a:pt x="235" y="173"/>
                    </a:cubicBezTo>
                    <a:cubicBezTo>
                      <a:pt x="235" y="342"/>
                      <a:pt x="235" y="342"/>
                      <a:pt x="235" y="342"/>
                    </a:cubicBezTo>
                    <a:cubicBezTo>
                      <a:pt x="235" y="387"/>
                      <a:pt x="235" y="387"/>
                      <a:pt x="235" y="387"/>
                    </a:cubicBezTo>
                    <a:cubicBezTo>
                      <a:pt x="235" y="454"/>
                      <a:pt x="235" y="454"/>
                      <a:pt x="235" y="454"/>
                    </a:cubicBezTo>
                    <a:cubicBezTo>
                      <a:pt x="235" y="468"/>
                      <a:pt x="228" y="481"/>
                      <a:pt x="216" y="487"/>
                    </a:cubicBezTo>
                    <a:cubicBezTo>
                      <a:pt x="0" y="614"/>
                      <a:pt x="0" y="614"/>
                      <a:pt x="0" y="614"/>
                    </a:cubicBezTo>
                    <a:cubicBezTo>
                      <a:pt x="67" y="652"/>
                      <a:pt x="67" y="652"/>
                      <a:pt x="67" y="652"/>
                    </a:cubicBezTo>
                    <a:cubicBezTo>
                      <a:pt x="262" y="542"/>
                      <a:pt x="262" y="542"/>
                      <a:pt x="262" y="542"/>
                    </a:cubicBezTo>
                    <a:cubicBezTo>
                      <a:pt x="290" y="526"/>
                      <a:pt x="307" y="496"/>
                      <a:pt x="307" y="464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387"/>
                      <a:pt x="307" y="387"/>
                      <a:pt x="307" y="387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173"/>
                      <a:pt x="307" y="173"/>
                      <a:pt x="307" y="173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85"/>
                      <a:pt x="307" y="85"/>
                      <a:pt x="307" y="85"/>
                    </a:cubicBezTo>
                    <a:cubicBezTo>
                      <a:pt x="307" y="76"/>
                      <a:pt x="307" y="76"/>
                      <a:pt x="307" y="76"/>
                    </a:cubicBezTo>
                    <a:cubicBezTo>
                      <a:pt x="307" y="76"/>
                      <a:pt x="307" y="76"/>
                      <a:pt x="307" y="76"/>
                    </a:cubicBezTo>
                    <a:close/>
                  </a:path>
                </a:pathLst>
              </a:custGeom>
              <a:solidFill>
                <a:srgbClr val="3583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326"/>
              <p:cNvSpPr>
                <a:spLocks/>
              </p:cNvSpPr>
              <p:nvPr/>
            </p:nvSpPr>
            <p:spPr bwMode="auto">
              <a:xfrm>
                <a:off x="1549400" y="-3938587"/>
                <a:ext cx="2065338" cy="700087"/>
              </a:xfrm>
              <a:custGeom>
                <a:avLst/>
                <a:gdLst>
                  <a:gd name="T0" fmla="*/ 353 w 548"/>
                  <a:gd name="T1" fmla="*/ 11 h 186"/>
                  <a:gd name="T2" fmla="*/ 264 w 548"/>
                  <a:gd name="T3" fmla="*/ 11 h 186"/>
                  <a:gd name="T4" fmla="*/ 37 w 548"/>
                  <a:gd name="T5" fmla="*/ 98 h 186"/>
                  <a:gd name="T6" fmla="*/ 0 w 548"/>
                  <a:gd name="T7" fmla="*/ 141 h 186"/>
                  <a:gd name="T8" fmla="*/ 0 w 548"/>
                  <a:gd name="T9" fmla="*/ 160 h 186"/>
                  <a:gd name="T10" fmla="*/ 0 w 548"/>
                  <a:gd name="T11" fmla="*/ 160 h 186"/>
                  <a:gd name="T12" fmla="*/ 0 w 548"/>
                  <a:gd name="T13" fmla="*/ 186 h 186"/>
                  <a:gd name="T14" fmla="*/ 290 w 548"/>
                  <a:gd name="T15" fmla="*/ 75 h 186"/>
                  <a:gd name="T16" fmla="*/ 329 w 548"/>
                  <a:gd name="T17" fmla="*/ 75 h 186"/>
                  <a:gd name="T18" fmla="*/ 548 w 548"/>
                  <a:gd name="T19" fmla="*/ 158 h 186"/>
                  <a:gd name="T20" fmla="*/ 548 w 548"/>
                  <a:gd name="T21" fmla="*/ 138 h 186"/>
                  <a:gd name="T22" fmla="*/ 548 w 548"/>
                  <a:gd name="T23" fmla="*/ 105 h 186"/>
                  <a:gd name="T24" fmla="*/ 548 w 548"/>
                  <a:gd name="T25" fmla="*/ 85 h 186"/>
                  <a:gd name="T26" fmla="*/ 353 w 548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8" h="186">
                    <a:moveTo>
                      <a:pt x="353" y="11"/>
                    </a:moveTo>
                    <a:cubicBezTo>
                      <a:pt x="325" y="0"/>
                      <a:pt x="291" y="1"/>
                      <a:pt x="264" y="11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14" y="106"/>
                      <a:pt x="0" y="123"/>
                      <a:pt x="0" y="14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290" y="75"/>
                      <a:pt x="290" y="75"/>
                      <a:pt x="290" y="75"/>
                    </a:cubicBezTo>
                    <a:cubicBezTo>
                      <a:pt x="302" y="71"/>
                      <a:pt x="317" y="71"/>
                      <a:pt x="329" y="75"/>
                    </a:cubicBezTo>
                    <a:cubicBezTo>
                      <a:pt x="548" y="158"/>
                      <a:pt x="548" y="158"/>
                      <a:pt x="548" y="158"/>
                    </a:cubicBezTo>
                    <a:cubicBezTo>
                      <a:pt x="548" y="138"/>
                      <a:pt x="548" y="138"/>
                      <a:pt x="548" y="138"/>
                    </a:cubicBezTo>
                    <a:cubicBezTo>
                      <a:pt x="548" y="105"/>
                      <a:pt x="548" y="105"/>
                      <a:pt x="548" y="105"/>
                    </a:cubicBezTo>
                    <a:cubicBezTo>
                      <a:pt x="548" y="85"/>
                      <a:pt x="548" y="85"/>
                      <a:pt x="548" y="85"/>
                    </a:cubicBezTo>
                    <a:lnTo>
                      <a:pt x="353" y="11"/>
                    </a:lnTo>
                    <a:close/>
                  </a:path>
                </a:pathLst>
              </a:custGeom>
              <a:solidFill>
                <a:srgbClr val="2149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327"/>
              <p:cNvSpPr>
                <a:spLocks/>
              </p:cNvSpPr>
              <p:nvPr/>
            </p:nvSpPr>
            <p:spPr bwMode="auto">
              <a:xfrm>
                <a:off x="1546225" y="-3336925"/>
                <a:ext cx="1435100" cy="2297112"/>
              </a:xfrm>
              <a:custGeom>
                <a:avLst/>
                <a:gdLst>
                  <a:gd name="T0" fmla="*/ 90 w 381"/>
                  <a:gd name="T1" fmla="*/ 409 h 610"/>
                  <a:gd name="T2" fmla="*/ 71 w 381"/>
                  <a:gd name="T3" fmla="*/ 376 h 610"/>
                  <a:gd name="T4" fmla="*/ 70 w 381"/>
                  <a:gd name="T5" fmla="*/ 0 h 610"/>
                  <a:gd name="T6" fmla="*/ 1 w 381"/>
                  <a:gd name="T7" fmla="*/ 26 h 610"/>
                  <a:gd name="T8" fmla="*/ 1 w 381"/>
                  <a:gd name="T9" fmla="*/ 49 h 610"/>
                  <a:gd name="T10" fmla="*/ 1 w 381"/>
                  <a:gd name="T11" fmla="*/ 49 h 610"/>
                  <a:gd name="T12" fmla="*/ 0 w 381"/>
                  <a:gd name="T13" fmla="*/ 96 h 610"/>
                  <a:gd name="T14" fmla="*/ 1 w 381"/>
                  <a:gd name="T15" fmla="*/ 96 h 610"/>
                  <a:gd name="T16" fmla="*/ 0 w 381"/>
                  <a:gd name="T17" fmla="*/ 388 h 610"/>
                  <a:gd name="T18" fmla="*/ 45 w 381"/>
                  <a:gd name="T19" fmla="*/ 466 h 610"/>
                  <a:gd name="T20" fmla="*/ 271 w 381"/>
                  <a:gd name="T21" fmla="*/ 596 h 610"/>
                  <a:gd name="T22" fmla="*/ 347 w 381"/>
                  <a:gd name="T23" fmla="*/ 596 h 610"/>
                  <a:gd name="T24" fmla="*/ 381 w 381"/>
                  <a:gd name="T25" fmla="*/ 577 h 610"/>
                  <a:gd name="T26" fmla="*/ 90 w 381"/>
                  <a:gd name="T27" fmla="*/ 40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1" h="610">
                    <a:moveTo>
                      <a:pt x="90" y="409"/>
                    </a:moveTo>
                    <a:cubicBezTo>
                      <a:pt x="78" y="402"/>
                      <a:pt x="71" y="389"/>
                      <a:pt x="71" y="37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420"/>
                      <a:pt x="17" y="450"/>
                      <a:pt x="45" y="466"/>
                    </a:cubicBezTo>
                    <a:cubicBezTo>
                      <a:pt x="271" y="596"/>
                      <a:pt x="271" y="596"/>
                      <a:pt x="271" y="596"/>
                    </a:cubicBezTo>
                    <a:cubicBezTo>
                      <a:pt x="295" y="610"/>
                      <a:pt x="323" y="610"/>
                      <a:pt x="347" y="596"/>
                    </a:cubicBezTo>
                    <a:cubicBezTo>
                      <a:pt x="381" y="577"/>
                      <a:pt x="381" y="577"/>
                      <a:pt x="381" y="577"/>
                    </a:cubicBezTo>
                    <a:lnTo>
                      <a:pt x="90" y="409"/>
                    </a:lnTo>
                    <a:close/>
                  </a:path>
                </a:pathLst>
              </a:custGeom>
              <a:solidFill>
                <a:srgbClr val="52A6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683655" y="70585"/>
            <a:ext cx="817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«Объекты, деятельность которых связана с пользованием участками недр, которые подлежат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учету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федеральном государственном реестре объектов НВОС»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7175" y="1477992"/>
            <a:ext cx="86312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Межрегиональное управление доводит до сведения, что в соответствии со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8.46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КоАП РФ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невыполнение или несвоевременное выполнение обязанности по подаче заявки на постановку на государственный учет объектов, оказывающих негативное воздействие на окружающую среду, представлению сведений для актуализации учетных сведений влечет наложение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административного штрафа на должностных лиц в размере от пяти тысяч до двадцати тысяч рублей; на юридических лиц - от тридцати тысяч до ста тысяч 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2020 году  выявлено 11 подобных фактов.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Виновные лица привлечены к административной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1572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4986</TotalTime>
  <Words>1257</Words>
  <Application>Microsoft Office PowerPoint</Application>
  <PresentationFormat>Экран (16:9)</PresentationFormat>
  <Paragraphs>78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User</cp:lastModifiedBy>
  <cp:revision>1799</cp:revision>
  <cp:lastPrinted>2019-11-01T09:46:59Z</cp:lastPrinted>
  <dcterms:created xsi:type="dcterms:W3CDTF">2014-01-22T08:38:00Z</dcterms:created>
  <dcterms:modified xsi:type="dcterms:W3CDTF">2021-06-15T09:37:52Z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